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43"/>
  </p:notesMasterIdLst>
  <p:sldIdLst>
    <p:sldId id="256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70" r:id="rId10"/>
    <p:sldId id="371" r:id="rId11"/>
    <p:sldId id="257" r:id="rId12"/>
    <p:sldId id="259" r:id="rId13"/>
    <p:sldId id="271" r:id="rId14"/>
    <p:sldId id="336" r:id="rId15"/>
    <p:sldId id="261" r:id="rId16"/>
    <p:sldId id="341" r:id="rId17"/>
    <p:sldId id="342" r:id="rId18"/>
    <p:sldId id="345" r:id="rId19"/>
    <p:sldId id="263" r:id="rId20"/>
    <p:sldId id="324" r:id="rId21"/>
    <p:sldId id="295" r:id="rId22"/>
    <p:sldId id="325" r:id="rId23"/>
    <p:sldId id="294" r:id="rId24"/>
    <p:sldId id="326" r:id="rId25"/>
    <p:sldId id="296" r:id="rId26"/>
    <p:sldId id="327" r:id="rId27"/>
    <p:sldId id="299" r:id="rId28"/>
    <p:sldId id="328" r:id="rId29"/>
    <p:sldId id="331" r:id="rId30"/>
    <p:sldId id="329" r:id="rId31"/>
    <p:sldId id="330" r:id="rId32"/>
    <p:sldId id="264" r:id="rId33"/>
    <p:sldId id="289" r:id="rId34"/>
    <p:sldId id="332" r:id="rId35"/>
    <p:sldId id="367" r:id="rId36"/>
    <p:sldId id="333" r:id="rId37"/>
    <p:sldId id="334" r:id="rId38"/>
    <p:sldId id="368" r:id="rId39"/>
    <p:sldId id="354" r:id="rId40"/>
    <p:sldId id="357" r:id="rId41"/>
    <p:sldId id="372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4" autoAdjust="0"/>
    <p:restoredTop sz="95578" autoAdjust="0"/>
  </p:normalViewPr>
  <p:slideViewPr>
    <p:cSldViewPr snapToGrid="0">
      <p:cViewPr varScale="1">
        <p:scale>
          <a:sx n="109" d="100"/>
          <a:sy n="109" d="100"/>
        </p:scale>
        <p:origin x="164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4" Type="http://schemas.openxmlformats.org/officeDocument/2006/relationships/image" Target="../media/image5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4" Type="http://schemas.openxmlformats.org/officeDocument/2006/relationships/image" Target="../media/image5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CEA27A-D630-4BE7-807D-4FB35C36F4B5}" type="doc">
      <dgm:prSet loTypeId="urn:microsoft.com/office/officeart/2008/layout/LinedList" loCatId="list" qsTypeId="urn:microsoft.com/office/officeart/2005/8/quickstyle/simple1#17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2384D14-2DAC-4AEF-BBBC-B02D0C2796C9}">
      <dgm:prSet phldrT="[Текст]" custT="1"/>
      <dgm:spPr/>
      <dgm:t>
        <a:bodyPr/>
        <a:lstStyle/>
        <a:p>
          <a:r>
            <a:rPr lang="ru-RU" sz="3600" dirty="0" smtClean="0"/>
            <a:t>Цель</a:t>
          </a:r>
          <a:endParaRPr lang="ru-RU" sz="3600" dirty="0"/>
        </a:p>
      </dgm:t>
    </dgm:pt>
    <dgm:pt modelId="{404D1F75-48FB-4F07-972A-A333973DDBF2}" type="parTrans" cxnId="{8EBEF437-EC63-45C1-8697-90AD9F30E74E}">
      <dgm:prSet/>
      <dgm:spPr/>
      <dgm:t>
        <a:bodyPr/>
        <a:lstStyle/>
        <a:p>
          <a:endParaRPr lang="ru-RU"/>
        </a:p>
      </dgm:t>
    </dgm:pt>
    <dgm:pt modelId="{2A05BD46-6F8F-4F21-B2B0-4EC3AE05D073}" type="sibTrans" cxnId="{8EBEF437-EC63-45C1-8697-90AD9F30E74E}">
      <dgm:prSet/>
      <dgm:spPr/>
      <dgm:t>
        <a:bodyPr/>
        <a:lstStyle/>
        <a:p>
          <a:endParaRPr lang="ru-RU"/>
        </a:p>
      </dgm:t>
    </dgm:pt>
    <dgm:pt modelId="{43DAF670-6584-49D2-BE2B-F0340094FBFA}">
      <dgm:prSet phldrT="[Текст]"/>
      <dgm:spPr/>
      <dgm:t>
        <a:bodyPr/>
        <a:lstStyle/>
        <a:p>
          <a:r>
            <a:rPr lang="ru-RU" dirty="0" smtClean="0"/>
            <a:t>обеспечение условий для развития творческих способностей  детей </a:t>
          </a:r>
          <a:br>
            <a:rPr lang="ru-RU" dirty="0" smtClean="0"/>
          </a:br>
          <a:r>
            <a:rPr lang="ru-RU" dirty="0" smtClean="0"/>
            <a:t>на основе интеграции широкого спектра видов деятельности </a:t>
          </a:r>
          <a:br>
            <a:rPr lang="ru-RU" dirty="0" smtClean="0"/>
          </a:br>
          <a:r>
            <a:rPr lang="ru-RU" dirty="0" smtClean="0"/>
            <a:t>и синтеза развивающих культурных практик в соответствии </a:t>
          </a:r>
          <a:br>
            <a:rPr lang="ru-RU" dirty="0" smtClean="0"/>
          </a:br>
          <a:r>
            <a:rPr lang="ru-RU" dirty="0" smtClean="0"/>
            <a:t>с современными федеральными образовательными стандартами </a:t>
          </a:r>
          <a:br>
            <a:rPr lang="ru-RU" dirty="0" smtClean="0"/>
          </a:br>
          <a:r>
            <a:rPr lang="ru-RU" dirty="0" smtClean="0"/>
            <a:t>и с учетом передовых тенденций </a:t>
          </a:r>
          <a:br>
            <a:rPr lang="ru-RU" dirty="0" smtClean="0"/>
          </a:br>
          <a:r>
            <a:rPr lang="ru-RU" dirty="0" smtClean="0"/>
            <a:t>в научно-технической сфере</a:t>
          </a:r>
          <a:endParaRPr lang="ru-RU" dirty="0"/>
        </a:p>
      </dgm:t>
    </dgm:pt>
    <dgm:pt modelId="{11FDA70E-4A38-4672-87CF-957F84A6BB0E}" type="parTrans" cxnId="{3347D8A0-1E2C-4AD3-9209-6F2205EF9EB5}">
      <dgm:prSet/>
      <dgm:spPr/>
      <dgm:t>
        <a:bodyPr/>
        <a:lstStyle/>
        <a:p>
          <a:endParaRPr lang="ru-RU"/>
        </a:p>
      </dgm:t>
    </dgm:pt>
    <dgm:pt modelId="{47148723-231F-408A-8F7E-EEFAFB2FE2B5}" type="sibTrans" cxnId="{3347D8A0-1E2C-4AD3-9209-6F2205EF9EB5}">
      <dgm:prSet/>
      <dgm:spPr/>
      <dgm:t>
        <a:bodyPr/>
        <a:lstStyle/>
        <a:p>
          <a:endParaRPr lang="ru-RU"/>
        </a:p>
      </dgm:t>
    </dgm:pt>
    <dgm:pt modelId="{85F44F95-AEC6-4E05-BE05-62B27032847C}" type="pres">
      <dgm:prSet presAssocID="{0CCEA27A-D630-4BE7-807D-4FB35C36F4B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A5D654F-960D-4FD2-905B-A3594C00CAFC}" type="pres">
      <dgm:prSet presAssocID="{F2384D14-2DAC-4AEF-BBBC-B02D0C2796C9}" presName="thickLine" presStyleLbl="alignNode1" presStyleIdx="0" presStyleCnt="1"/>
      <dgm:spPr/>
      <dgm:t>
        <a:bodyPr/>
        <a:lstStyle/>
        <a:p>
          <a:endParaRPr lang="ru-RU"/>
        </a:p>
      </dgm:t>
    </dgm:pt>
    <dgm:pt modelId="{807AD833-C988-4445-A91A-3C218E001EB9}" type="pres">
      <dgm:prSet presAssocID="{F2384D14-2DAC-4AEF-BBBC-B02D0C2796C9}" presName="horz1" presStyleCnt="0"/>
      <dgm:spPr/>
      <dgm:t>
        <a:bodyPr/>
        <a:lstStyle/>
        <a:p>
          <a:endParaRPr lang="ru-RU"/>
        </a:p>
      </dgm:t>
    </dgm:pt>
    <dgm:pt modelId="{8FD275D5-7105-42D3-804D-E4C87807EE52}" type="pres">
      <dgm:prSet presAssocID="{F2384D14-2DAC-4AEF-BBBC-B02D0C2796C9}" presName="tx1" presStyleLbl="revTx" presStyleIdx="0" presStyleCnt="2"/>
      <dgm:spPr/>
      <dgm:t>
        <a:bodyPr/>
        <a:lstStyle/>
        <a:p>
          <a:endParaRPr lang="ru-RU"/>
        </a:p>
      </dgm:t>
    </dgm:pt>
    <dgm:pt modelId="{2BFA449F-A91B-429A-81FD-627117D26504}" type="pres">
      <dgm:prSet presAssocID="{F2384D14-2DAC-4AEF-BBBC-B02D0C2796C9}" presName="vert1" presStyleCnt="0"/>
      <dgm:spPr/>
      <dgm:t>
        <a:bodyPr/>
        <a:lstStyle/>
        <a:p>
          <a:endParaRPr lang="ru-RU"/>
        </a:p>
      </dgm:t>
    </dgm:pt>
    <dgm:pt modelId="{D5698CBD-4EC5-4032-965A-572D56D16486}" type="pres">
      <dgm:prSet presAssocID="{43DAF670-6584-49D2-BE2B-F0340094FBFA}" presName="vertSpace2a" presStyleCnt="0"/>
      <dgm:spPr/>
      <dgm:t>
        <a:bodyPr/>
        <a:lstStyle/>
        <a:p>
          <a:endParaRPr lang="ru-RU"/>
        </a:p>
      </dgm:t>
    </dgm:pt>
    <dgm:pt modelId="{1E3BF753-DE0B-4354-8284-06DCA9B8E905}" type="pres">
      <dgm:prSet presAssocID="{43DAF670-6584-49D2-BE2B-F0340094FBFA}" presName="horz2" presStyleCnt="0"/>
      <dgm:spPr/>
      <dgm:t>
        <a:bodyPr/>
        <a:lstStyle/>
        <a:p>
          <a:endParaRPr lang="ru-RU"/>
        </a:p>
      </dgm:t>
    </dgm:pt>
    <dgm:pt modelId="{129FAEDD-28C5-4C36-8621-95293BCE42F4}" type="pres">
      <dgm:prSet presAssocID="{43DAF670-6584-49D2-BE2B-F0340094FBFA}" presName="horzSpace2" presStyleCnt="0"/>
      <dgm:spPr/>
      <dgm:t>
        <a:bodyPr/>
        <a:lstStyle/>
        <a:p>
          <a:endParaRPr lang="ru-RU"/>
        </a:p>
      </dgm:t>
    </dgm:pt>
    <dgm:pt modelId="{D46C371B-C371-4C90-BBBE-0DF5B0E418E5}" type="pres">
      <dgm:prSet presAssocID="{43DAF670-6584-49D2-BE2B-F0340094FBFA}" presName="tx2" presStyleLbl="revTx" presStyleIdx="1" presStyleCnt="2" custScaleX="115084" custScaleY="109829"/>
      <dgm:spPr/>
      <dgm:t>
        <a:bodyPr/>
        <a:lstStyle/>
        <a:p>
          <a:endParaRPr lang="ru-RU"/>
        </a:p>
      </dgm:t>
    </dgm:pt>
    <dgm:pt modelId="{FDF7E5C4-9FD7-49CC-A250-700FF6D1C9C4}" type="pres">
      <dgm:prSet presAssocID="{43DAF670-6584-49D2-BE2B-F0340094FBFA}" presName="vert2" presStyleCnt="0"/>
      <dgm:spPr/>
      <dgm:t>
        <a:bodyPr/>
        <a:lstStyle/>
        <a:p>
          <a:endParaRPr lang="ru-RU"/>
        </a:p>
      </dgm:t>
    </dgm:pt>
    <dgm:pt modelId="{BD6865F8-C126-4952-BBD1-94A35F5296C7}" type="pres">
      <dgm:prSet presAssocID="{43DAF670-6584-49D2-BE2B-F0340094FBFA}" presName="thinLine2b" presStyleLbl="callout" presStyleIdx="0" presStyleCnt="1"/>
      <dgm:spPr/>
      <dgm:t>
        <a:bodyPr/>
        <a:lstStyle/>
        <a:p>
          <a:endParaRPr lang="ru-RU"/>
        </a:p>
      </dgm:t>
    </dgm:pt>
    <dgm:pt modelId="{F7807F64-7EFB-4CE5-B1D8-A28691070FD7}" type="pres">
      <dgm:prSet presAssocID="{43DAF670-6584-49D2-BE2B-F0340094FBFA}" presName="vertSpace2b" presStyleCnt="0"/>
      <dgm:spPr/>
      <dgm:t>
        <a:bodyPr/>
        <a:lstStyle/>
        <a:p>
          <a:endParaRPr lang="ru-RU"/>
        </a:p>
      </dgm:t>
    </dgm:pt>
  </dgm:ptLst>
  <dgm:cxnLst>
    <dgm:cxn modelId="{D7CE9E7F-18B2-4F55-9E99-3BAB75012501}" type="presOf" srcId="{0CCEA27A-D630-4BE7-807D-4FB35C36F4B5}" destId="{85F44F95-AEC6-4E05-BE05-62B27032847C}" srcOrd="0" destOrd="0" presId="urn:microsoft.com/office/officeart/2008/layout/LinedList"/>
    <dgm:cxn modelId="{A62D6684-A4AE-41F7-8FED-56D88172C1C9}" type="presOf" srcId="{F2384D14-2DAC-4AEF-BBBC-B02D0C2796C9}" destId="{8FD275D5-7105-42D3-804D-E4C87807EE52}" srcOrd="0" destOrd="0" presId="urn:microsoft.com/office/officeart/2008/layout/LinedList"/>
    <dgm:cxn modelId="{8EBEF437-EC63-45C1-8697-90AD9F30E74E}" srcId="{0CCEA27A-D630-4BE7-807D-4FB35C36F4B5}" destId="{F2384D14-2DAC-4AEF-BBBC-B02D0C2796C9}" srcOrd="0" destOrd="0" parTransId="{404D1F75-48FB-4F07-972A-A333973DDBF2}" sibTransId="{2A05BD46-6F8F-4F21-B2B0-4EC3AE05D073}"/>
    <dgm:cxn modelId="{3347D8A0-1E2C-4AD3-9209-6F2205EF9EB5}" srcId="{F2384D14-2DAC-4AEF-BBBC-B02D0C2796C9}" destId="{43DAF670-6584-49D2-BE2B-F0340094FBFA}" srcOrd="0" destOrd="0" parTransId="{11FDA70E-4A38-4672-87CF-957F84A6BB0E}" sibTransId="{47148723-231F-408A-8F7E-EEFAFB2FE2B5}"/>
    <dgm:cxn modelId="{BB2E1C95-9990-4584-AA82-B30D75F82D38}" type="presOf" srcId="{43DAF670-6584-49D2-BE2B-F0340094FBFA}" destId="{D46C371B-C371-4C90-BBBE-0DF5B0E418E5}" srcOrd="0" destOrd="0" presId="urn:microsoft.com/office/officeart/2008/layout/LinedList"/>
    <dgm:cxn modelId="{D1BF1C5A-112D-4D2E-9956-70D495730996}" type="presParOf" srcId="{85F44F95-AEC6-4E05-BE05-62B27032847C}" destId="{8A5D654F-960D-4FD2-905B-A3594C00CAFC}" srcOrd="0" destOrd="0" presId="urn:microsoft.com/office/officeart/2008/layout/LinedList"/>
    <dgm:cxn modelId="{B37313F3-0F8C-41D6-9AD5-5A6EBD0F0918}" type="presParOf" srcId="{85F44F95-AEC6-4E05-BE05-62B27032847C}" destId="{807AD833-C988-4445-A91A-3C218E001EB9}" srcOrd="1" destOrd="0" presId="urn:microsoft.com/office/officeart/2008/layout/LinedList"/>
    <dgm:cxn modelId="{3DA39C47-3253-4227-B668-FC3DD54FDC89}" type="presParOf" srcId="{807AD833-C988-4445-A91A-3C218E001EB9}" destId="{8FD275D5-7105-42D3-804D-E4C87807EE52}" srcOrd="0" destOrd="0" presId="urn:microsoft.com/office/officeart/2008/layout/LinedList"/>
    <dgm:cxn modelId="{4954EDCD-C957-42B0-AB37-9CC9391FDDD0}" type="presParOf" srcId="{807AD833-C988-4445-A91A-3C218E001EB9}" destId="{2BFA449F-A91B-429A-81FD-627117D26504}" srcOrd="1" destOrd="0" presId="urn:microsoft.com/office/officeart/2008/layout/LinedList"/>
    <dgm:cxn modelId="{7F03B4DD-8B48-49B2-8316-875627B94E63}" type="presParOf" srcId="{2BFA449F-A91B-429A-81FD-627117D26504}" destId="{D5698CBD-4EC5-4032-965A-572D56D16486}" srcOrd="0" destOrd="0" presId="urn:microsoft.com/office/officeart/2008/layout/LinedList"/>
    <dgm:cxn modelId="{2DA0A2DA-FBFD-4921-8685-033F017775FE}" type="presParOf" srcId="{2BFA449F-A91B-429A-81FD-627117D26504}" destId="{1E3BF753-DE0B-4354-8284-06DCA9B8E905}" srcOrd="1" destOrd="0" presId="urn:microsoft.com/office/officeart/2008/layout/LinedList"/>
    <dgm:cxn modelId="{ED0F37E8-2E19-4DA0-9CA4-591DC46047D2}" type="presParOf" srcId="{1E3BF753-DE0B-4354-8284-06DCA9B8E905}" destId="{129FAEDD-28C5-4C36-8621-95293BCE42F4}" srcOrd="0" destOrd="0" presId="urn:microsoft.com/office/officeart/2008/layout/LinedList"/>
    <dgm:cxn modelId="{D9501DBF-660F-425F-9923-913F85AB1812}" type="presParOf" srcId="{1E3BF753-DE0B-4354-8284-06DCA9B8E905}" destId="{D46C371B-C371-4C90-BBBE-0DF5B0E418E5}" srcOrd="1" destOrd="0" presId="urn:microsoft.com/office/officeart/2008/layout/LinedList"/>
    <dgm:cxn modelId="{8E813902-3320-42E0-B141-438E1632893B}" type="presParOf" srcId="{1E3BF753-DE0B-4354-8284-06DCA9B8E905}" destId="{FDF7E5C4-9FD7-49CC-A250-700FF6D1C9C4}" srcOrd="2" destOrd="0" presId="urn:microsoft.com/office/officeart/2008/layout/LinedList"/>
    <dgm:cxn modelId="{4C57C3DE-34B1-45E0-9405-C4AB0BD07DD6}" type="presParOf" srcId="{2BFA449F-A91B-429A-81FD-627117D26504}" destId="{BD6865F8-C126-4952-BBD1-94A35F5296C7}" srcOrd="2" destOrd="0" presId="urn:microsoft.com/office/officeart/2008/layout/LinedList"/>
    <dgm:cxn modelId="{FEFFA783-7567-452A-A0C0-B5A8CFF0E8C4}" type="presParOf" srcId="{2BFA449F-A91B-429A-81FD-627117D26504}" destId="{F7807F64-7EFB-4CE5-B1D8-A28691070FD7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DC8A3D-0E9B-43F5-B72C-B324EA4987A9}" type="doc">
      <dgm:prSet loTypeId="urn:microsoft.com/office/officeart/2005/8/layout/vList3#1" loCatId="picture" qsTypeId="urn:microsoft.com/office/officeart/2005/8/quickstyle/simple2" qsCatId="simple" csTypeId="urn:microsoft.com/office/officeart/2005/8/colors/accent1_1" csCatId="accent1" phldr="1"/>
      <dgm:spPr/>
    </dgm:pt>
    <dgm:pt modelId="{4BE4695F-3F8F-4D0F-A01B-F449956A7690}">
      <dgm:prSet phldrT="[Текст]" custT="1"/>
      <dgm:spPr/>
      <dgm:t>
        <a:bodyPr/>
        <a:lstStyle/>
        <a:p>
          <a:r>
            <a:rPr lang="ru-RU" sz="2400" dirty="0" smtClean="0"/>
            <a:t>Сеть  организаций – партнёров</a:t>
          </a:r>
          <a:endParaRPr lang="ru-RU" sz="2400" dirty="0"/>
        </a:p>
      </dgm:t>
    </dgm:pt>
    <dgm:pt modelId="{E5F27424-0919-4DCF-B6F7-FCF2969B76DC}" type="parTrans" cxnId="{0795C5B9-2C4E-4F0D-A5A9-EEF43A62116B}">
      <dgm:prSet/>
      <dgm:spPr/>
      <dgm:t>
        <a:bodyPr/>
        <a:lstStyle/>
        <a:p>
          <a:endParaRPr lang="ru-RU"/>
        </a:p>
      </dgm:t>
    </dgm:pt>
    <dgm:pt modelId="{930FDD94-A77C-4547-8141-71CC4EE45AFB}" type="sibTrans" cxnId="{0795C5B9-2C4E-4F0D-A5A9-EEF43A62116B}">
      <dgm:prSet/>
      <dgm:spPr/>
      <dgm:t>
        <a:bodyPr/>
        <a:lstStyle/>
        <a:p>
          <a:endParaRPr lang="ru-RU"/>
        </a:p>
      </dgm:t>
    </dgm:pt>
    <dgm:pt modelId="{67F233B5-98B7-4A9B-8AF7-61F91C558223}">
      <dgm:prSet phldrT="[Текст]" custT="1"/>
      <dgm:spPr/>
      <dgm:t>
        <a:bodyPr/>
        <a:lstStyle/>
        <a:p>
          <a:r>
            <a:rPr lang="ru-RU" sz="2200" dirty="0" smtClean="0"/>
            <a:t>Обучение педагогов (в т. ч. проективные и рефлексивные практикумы)</a:t>
          </a:r>
          <a:endParaRPr lang="ru-RU" sz="2200" dirty="0"/>
        </a:p>
      </dgm:t>
    </dgm:pt>
    <dgm:pt modelId="{F4C29257-EEE3-46E1-9F4D-F5F0EAE437B4}" type="parTrans" cxnId="{4C2A59A0-3D79-4C49-8465-FA855FB08221}">
      <dgm:prSet/>
      <dgm:spPr/>
      <dgm:t>
        <a:bodyPr/>
        <a:lstStyle/>
        <a:p>
          <a:endParaRPr lang="ru-RU"/>
        </a:p>
      </dgm:t>
    </dgm:pt>
    <dgm:pt modelId="{BA3E0E91-4C70-409E-9CD1-935BB8E2C7AB}" type="sibTrans" cxnId="{4C2A59A0-3D79-4C49-8465-FA855FB08221}">
      <dgm:prSet/>
      <dgm:spPr/>
      <dgm:t>
        <a:bodyPr/>
        <a:lstStyle/>
        <a:p>
          <a:endParaRPr lang="ru-RU"/>
        </a:p>
      </dgm:t>
    </dgm:pt>
    <dgm:pt modelId="{37581164-4846-4E13-83F9-4C18B25C4B71}">
      <dgm:prSet phldrT="[Текст]" custT="1"/>
      <dgm:spPr/>
      <dgm:t>
        <a:bodyPr/>
        <a:lstStyle/>
        <a:p>
          <a:r>
            <a:rPr lang="ru-RU" sz="2400" dirty="0" smtClean="0"/>
            <a:t>Развивающие занятия</a:t>
          </a:r>
          <a:br>
            <a:rPr lang="ru-RU" sz="2400" dirty="0" smtClean="0"/>
          </a:br>
          <a:r>
            <a:rPr lang="en-US" sz="2400" dirty="0" smtClean="0"/>
            <a:t>[</a:t>
          </a:r>
          <a:r>
            <a:rPr lang="ru-RU" sz="2400" dirty="0" smtClean="0"/>
            <a:t>Дети + Родители+ Педагог</a:t>
          </a:r>
          <a:r>
            <a:rPr lang="en-US" sz="2400" dirty="0" smtClean="0"/>
            <a:t>]</a:t>
          </a:r>
          <a:endParaRPr lang="ru-RU" sz="2400" dirty="0"/>
        </a:p>
      </dgm:t>
    </dgm:pt>
    <dgm:pt modelId="{C26E5664-0DB5-4A9A-A5F8-CB75239B4D09}" type="parTrans" cxnId="{4B5C9F44-5357-4B21-B98A-747DF97F7D34}">
      <dgm:prSet/>
      <dgm:spPr/>
      <dgm:t>
        <a:bodyPr/>
        <a:lstStyle/>
        <a:p>
          <a:endParaRPr lang="ru-RU"/>
        </a:p>
      </dgm:t>
    </dgm:pt>
    <dgm:pt modelId="{695B2B91-AB03-441C-928E-B1C323039880}" type="sibTrans" cxnId="{4B5C9F44-5357-4B21-B98A-747DF97F7D34}">
      <dgm:prSet/>
      <dgm:spPr/>
      <dgm:t>
        <a:bodyPr/>
        <a:lstStyle/>
        <a:p>
          <a:endParaRPr lang="ru-RU"/>
        </a:p>
      </dgm:t>
    </dgm:pt>
    <dgm:pt modelId="{11C7729F-67EB-4BFF-984A-48E861AE8A3D}">
      <dgm:prSet phldrT="[Текст]"/>
      <dgm:spPr/>
      <dgm:t>
        <a:bodyPr/>
        <a:lstStyle/>
        <a:p>
          <a:r>
            <a:rPr lang="ru-RU" dirty="0" smtClean="0"/>
            <a:t>Итоговые массовые мероприятия</a:t>
          </a:r>
          <a:endParaRPr lang="ru-RU" dirty="0"/>
        </a:p>
      </dgm:t>
    </dgm:pt>
    <dgm:pt modelId="{F6572714-0C2C-413D-A69F-9EB276BC87B2}" type="parTrans" cxnId="{1C403462-7B06-49A1-A964-24FE7DB71C28}">
      <dgm:prSet/>
      <dgm:spPr/>
      <dgm:t>
        <a:bodyPr/>
        <a:lstStyle/>
        <a:p>
          <a:endParaRPr lang="ru-RU"/>
        </a:p>
      </dgm:t>
    </dgm:pt>
    <dgm:pt modelId="{75225070-3CFC-4781-BEF3-B04BF5DEB687}" type="sibTrans" cxnId="{1C403462-7B06-49A1-A964-24FE7DB71C28}">
      <dgm:prSet/>
      <dgm:spPr/>
      <dgm:t>
        <a:bodyPr/>
        <a:lstStyle/>
        <a:p>
          <a:endParaRPr lang="ru-RU"/>
        </a:p>
      </dgm:t>
    </dgm:pt>
    <dgm:pt modelId="{65FE27E3-9E0F-4212-8471-6B5F8922D34A}" type="pres">
      <dgm:prSet presAssocID="{BFDC8A3D-0E9B-43F5-B72C-B324EA4987A9}" presName="linearFlow" presStyleCnt="0">
        <dgm:presLayoutVars>
          <dgm:dir/>
          <dgm:resizeHandles val="exact"/>
        </dgm:presLayoutVars>
      </dgm:prSet>
      <dgm:spPr/>
    </dgm:pt>
    <dgm:pt modelId="{179D32C1-15B9-4F60-8743-1BEB0DCC4283}" type="pres">
      <dgm:prSet presAssocID="{4BE4695F-3F8F-4D0F-A01B-F449956A7690}" presName="composite" presStyleCnt="0"/>
      <dgm:spPr/>
    </dgm:pt>
    <dgm:pt modelId="{DF98105B-E9FF-43D9-BC7E-CCACC773F7C3}" type="pres">
      <dgm:prSet presAssocID="{4BE4695F-3F8F-4D0F-A01B-F449956A7690}" presName="imgShp" presStyleLbl="fgImgPlace1" presStyleIdx="0" presStyleCnt="4" custLinFactNeighborX="-93963" custLinFactNeighborY="-10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8EA1918-E9C8-4A50-A4D8-8136A08F539E}" type="pres">
      <dgm:prSet presAssocID="{4BE4695F-3F8F-4D0F-A01B-F449956A7690}" presName="txShp" presStyleLbl="node1" presStyleIdx="0" presStyleCnt="4" custScaleX="1374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81DE1-C427-4A82-A159-BD505A84F41E}" type="pres">
      <dgm:prSet presAssocID="{930FDD94-A77C-4547-8141-71CC4EE45AFB}" presName="spacing" presStyleCnt="0"/>
      <dgm:spPr/>
    </dgm:pt>
    <dgm:pt modelId="{03C3D64E-0B43-497E-B6F5-A6AE5FFF9F4B}" type="pres">
      <dgm:prSet presAssocID="{67F233B5-98B7-4A9B-8AF7-61F91C558223}" presName="composite" presStyleCnt="0"/>
      <dgm:spPr/>
    </dgm:pt>
    <dgm:pt modelId="{2A9D8FFE-47F3-4461-93C6-AD88FD51EEBC}" type="pres">
      <dgm:prSet presAssocID="{67F233B5-98B7-4A9B-8AF7-61F91C558223}" presName="imgShp" presStyleLbl="fgImgPlace1" presStyleIdx="1" presStyleCnt="4" custLinFactX="-6563" custLinFactNeighborX="-100000" custLinFactNeighborY="-215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5E3E2FF-E89E-4B4B-890A-377A71DDC913}" type="pres">
      <dgm:prSet presAssocID="{67F233B5-98B7-4A9B-8AF7-61F91C558223}" presName="txShp" presStyleLbl="node1" presStyleIdx="1" presStyleCnt="4" custScaleX="133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ADFCA0-DD87-4115-B259-5CA16395F741}" type="pres">
      <dgm:prSet presAssocID="{BA3E0E91-4C70-409E-9CD1-935BB8E2C7AB}" presName="spacing" presStyleCnt="0"/>
      <dgm:spPr/>
    </dgm:pt>
    <dgm:pt modelId="{31FC111D-92D5-4896-8E2B-1005DF8E90A0}" type="pres">
      <dgm:prSet presAssocID="{37581164-4846-4E13-83F9-4C18B25C4B71}" presName="composite" presStyleCnt="0"/>
      <dgm:spPr/>
    </dgm:pt>
    <dgm:pt modelId="{11506523-B4DF-4B07-9072-B2F72CE3E2BB}" type="pres">
      <dgm:prSet presAssocID="{37581164-4846-4E13-83F9-4C18B25C4B71}" presName="imgShp" presStyleLbl="fgImgPlace1" presStyleIdx="2" presStyleCnt="4" custLinFactNeighborX="-99029" custLinFactNeighborY="-645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DFD6E8F-3DFC-4BBE-977F-B682D4A063F1}" type="pres">
      <dgm:prSet presAssocID="{37581164-4846-4E13-83F9-4C18B25C4B71}" presName="txShp" presStyleLbl="node1" presStyleIdx="2" presStyleCnt="4" custScaleX="132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CFFC-C2D9-4A62-8D53-AA1F6C3539AC}" type="pres">
      <dgm:prSet presAssocID="{695B2B91-AB03-441C-928E-B1C323039880}" presName="spacing" presStyleCnt="0"/>
      <dgm:spPr/>
    </dgm:pt>
    <dgm:pt modelId="{1562A4F6-AB63-4DEA-BA2B-F7170875EA10}" type="pres">
      <dgm:prSet presAssocID="{11C7729F-67EB-4BFF-984A-48E861AE8A3D}" presName="composite" presStyleCnt="0"/>
      <dgm:spPr/>
    </dgm:pt>
    <dgm:pt modelId="{D7E72795-DF6B-4BD7-92C1-FD74471F53C9}" type="pres">
      <dgm:prSet presAssocID="{11C7729F-67EB-4BFF-984A-48E861AE8A3D}" presName="imgShp" presStyleLbl="fgImgPlace1" presStyleIdx="3" presStyleCnt="4" custLinFactNeighborX="-90417" custLinFactNeighborY="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1A2873D-0561-472E-A456-5AE5A0CD81C9}" type="pres">
      <dgm:prSet presAssocID="{11C7729F-67EB-4BFF-984A-48E861AE8A3D}" presName="txShp" presStyleLbl="node1" presStyleIdx="3" presStyleCnt="4" custScaleX="132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2A59A0-3D79-4C49-8465-FA855FB08221}" srcId="{BFDC8A3D-0E9B-43F5-B72C-B324EA4987A9}" destId="{67F233B5-98B7-4A9B-8AF7-61F91C558223}" srcOrd="1" destOrd="0" parTransId="{F4C29257-EEE3-46E1-9F4D-F5F0EAE437B4}" sibTransId="{BA3E0E91-4C70-409E-9CD1-935BB8E2C7AB}"/>
    <dgm:cxn modelId="{1C403462-7B06-49A1-A964-24FE7DB71C28}" srcId="{BFDC8A3D-0E9B-43F5-B72C-B324EA4987A9}" destId="{11C7729F-67EB-4BFF-984A-48E861AE8A3D}" srcOrd="3" destOrd="0" parTransId="{F6572714-0C2C-413D-A69F-9EB276BC87B2}" sibTransId="{75225070-3CFC-4781-BEF3-B04BF5DEB687}"/>
    <dgm:cxn modelId="{0795C5B9-2C4E-4F0D-A5A9-EEF43A62116B}" srcId="{BFDC8A3D-0E9B-43F5-B72C-B324EA4987A9}" destId="{4BE4695F-3F8F-4D0F-A01B-F449956A7690}" srcOrd="0" destOrd="0" parTransId="{E5F27424-0919-4DCF-B6F7-FCF2969B76DC}" sibTransId="{930FDD94-A77C-4547-8141-71CC4EE45AFB}"/>
    <dgm:cxn modelId="{4B5C9F44-5357-4B21-B98A-747DF97F7D34}" srcId="{BFDC8A3D-0E9B-43F5-B72C-B324EA4987A9}" destId="{37581164-4846-4E13-83F9-4C18B25C4B71}" srcOrd="2" destOrd="0" parTransId="{C26E5664-0DB5-4A9A-A5F8-CB75239B4D09}" sibTransId="{695B2B91-AB03-441C-928E-B1C323039880}"/>
    <dgm:cxn modelId="{5E872413-BFDA-424A-8385-5602BD64DB11}" type="presOf" srcId="{67F233B5-98B7-4A9B-8AF7-61F91C558223}" destId="{C5E3E2FF-E89E-4B4B-890A-377A71DDC913}" srcOrd="0" destOrd="0" presId="urn:microsoft.com/office/officeart/2005/8/layout/vList3#1"/>
    <dgm:cxn modelId="{A0E4A708-F082-4BAD-BCFF-2D343ABC7F68}" type="presOf" srcId="{37581164-4846-4E13-83F9-4C18B25C4B71}" destId="{DDFD6E8F-3DFC-4BBE-977F-B682D4A063F1}" srcOrd="0" destOrd="0" presId="urn:microsoft.com/office/officeart/2005/8/layout/vList3#1"/>
    <dgm:cxn modelId="{0985122F-6979-4E1C-BD5B-D358F8A34E82}" type="presOf" srcId="{4BE4695F-3F8F-4D0F-A01B-F449956A7690}" destId="{F8EA1918-E9C8-4A50-A4D8-8136A08F539E}" srcOrd="0" destOrd="0" presId="urn:microsoft.com/office/officeart/2005/8/layout/vList3#1"/>
    <dgm:cxn modelId="{067BBB8F-D092-40D7-8BFB-5C04176C7C31}" type="presOf" srcId="{11C7729F-67EB-4BFF-984A-48E861AE8A3D}" destId="{21A2873D-0561-472E-A456-5AE5A0CD81C9}" srcOrd="0" destOrd="0" presId="urn:microsoft.com/office/officeart/2005/8/layout/vList3#1"/>
    <dgm:cxn modelId="{0E39CC20-72E3-42CF-8913-E28E5A090365}" type="presOf" srcId="{BFDC8A3D-0E9B-43F5-B72C-B324EA4987A9}" destId="{65FE27E3-9E0F-4212-8471-6B5F8922D34A}" srcOrd="0" destOrd="0" presId="urn:microsoft.com/office/officeart/2005/8/layout/vList3#1"/>
    <dgm:cxn modelId="{4537DB33-BD73-439A-B999-1A91CC236F40}" type="presParOf" srcId="{65FE27E3-9E0F-4212-8471-6B5F8922D34A}" destId="{179D32C1-15B9-4F60-8743-1BEB0DCC4283}" srcOrd="0" destOrd="0" presId="urn:microsoft.com/office/officeart/2005/8/layout/vList3#1"/>
    <dgm:cxn modelId="{AE3923D1-C655-4E24-B137-AAA59AC279C2}" type="presParOf" srcId="{179D32C1-15B9-4F60-8743-1BEB0DCC4283}" destId="{DF98105B-E9FF-43D9-BC7E-CCACC773F7C3}" srcOrd="0" destOrd="0" presId="urn:microsoft.com/office/officeart/2005/8/layout/vList3#1"/>
    <dgm:cxn modelId="{3617B851-BDB7-45FC-9293-D87BA34B8624}" type="presParOf" srcId="{179D32C1-15B9-4F60-8743-1BEB0DCC4283}" destId="{F8EA1918-E9C8-4A50-A4D8-8136A08F539E}" srcOrd="1" destOrd="0" presId="urn:microsoft.com/office/officeart/2005/8/layout/vList3#1"/>
    <dgm:cxn modelId="{B3DB845B-31DD-4587-BDC0-F62E7CCDE377}" type="presParOf" srcId="{65FE27E3-9E0F-4212-8471-6B5F8922D34A}" destId="{8B681DE1-C427-4A82-A159-BD505A84F41E}" srcOrd="1" destOrd="0" presId="urn:microsoft.com/office/officeart/2005/8/layout/vList3#1"/>
    <dgm:cxn modelId="{0C2E55A2-132D-4D4B-88BA-F8BDC8A467DA}" type="presParOf" srcId="{65FE27E3-9E0F-4212-8471-6B5F8922D34A}" destId="{03C3D64E-0B43-497E-B6F5-A6AE5FFF9F4B}" srcOrd="2" destOrd="0" presId="urn:microsoft.com/office/officeart/2005/8/layout/vList3#1"/>
    <dgm:cxn modelId="{2F55A5E5-925A-486D-8056-6F8A7CE7F33D}" type="presParOf" srcId="{03C3D64E-0B43-497E-B6F5-A6AE5FFF9F4B}" destId="{2A9D8FFE-47F3-4461-93C6-AD88FD51EEBC}" srcOrd="0" destOrd="0" presId="urn:microsoft.com/office/officeart/2005/8/layout/vList3#1"/>
    <dgm:cxn modelId="{CA99394E-7C13-49A5-B85F-498321E27704}" type="presParOf" srcId="{03C3D64E-0B43-497E-B6F5-A6AE5FFF9F4B}" destId="{C5E3E2FF-E89E-4B4B-890A-377A71DDC913}" srcOrd="1" destOrd="0" presId="urn:microsoft.com/office/officeart/2005/8/layout/vList3#1"/>
    <dgm:cxn modelId="{06258F3A-035B-4AAC-9CA9-E040C274B9EF}" type="presParOf" srcId="{65FE27E3-9E0F-4212-8471-6B5F8922D34A}" destId="{49ADFCA0-DD87-4115-B259-5CA16395F741}" srcOrd="3" destOrd="0" presId="urn:microsoft.com/office/officeart/2005/8/layout/vList3#1"/>
    <dgm:cxn modelId="{EDB59BAF-C74C-4886-8763-817F8FBBB3CF}" type="presParOf" srcId="{65FE27E3-9E0F-4212-8471-6B5F8922D34A}" destId="{31FC111D-92D5-4896-8E2B-1005DF8E90A0}" srcOrd="4" destOrd="0" presId="urn:microsoft.com/office/officeart/2005/8/layout/vList3#1"/>
    <dgm:cxn modelId="{C8509181-6360-407C-95E5-EDF67C229F75}" type="presParOf" srcId="{31FC111D-92D5-4896-8E2B-1005DF8E90A0}" destId="{11506523-B4DF-4B07-9072-B2F72CE3E2BB}" srcOrd="0" destOrd="0" presId="urn:microsoft.com/office/officeart/2005/8/layout/vList3#1"/>
    <dgm:cxn modelId="{C5B618FE-8162-4CC3-BD31-231B9F901C63}" type="presParOf" srcId="{31FC111D-92D5-4896-8E2B-1005DF8E90A0}" destId="{DDFD6E8F-3DFC-4BBE-977F-B682D4A063F1}" srcOrd="1" destOrd="0" presId="urn:microsoft.com/office/officeart/2005/8/layout/vList3#1"/>
    <dgm:cxn modelId="{C80EF002-602B-4350-8E4F-FD7D7B4765C7}" type="presParOf" srcId="{65FE27E3-9E0F-4212-8471-6B5F8922D34A}" destId="{472CCFFC-C2D9-4A62-8D53-AA1F6C3539AC}" srcOrd="5" destOrd="0" presId="urn:microsoft.com/office/officeart/2005/8/layout/vList3#1"/>
    <dgm:cxn modelId="{507C9D59-FB5E-4857-A866-D8B286A89592}" type="presParOf" srcId="{65FE27E3-9E0F-4212-8471-6B5F8922D34A}" destId="{1562A4F6-AB63-4DEA-BA2B-F7170875EA10}" srcOrd="6" destOrd="0" presId="urn:microsoft.com/office/officeart/2005/8/layout/vList3#1"/>
    <dgm:cxn modelId="{E206EEFF-55D7-4B8F-9E60-1C63B6610570}" type="presParOf" srcId="{1562A4F6-AB63-4DEA-BA2B-F7170875EA10}" destId="{D7E72795-DF6B-4BD7-92C1-FD74471F53C9}" srcOrd="0" destOrd="0" presId="urn:microsoft.com/office/officeart/2005/8/layout/vList3#1"/>
    <dgm:cxn modelId="{4FCE8798-0616-44AD-BEFE-BE6E656E7E78}" type="presParOf" srcId="{1562A4F6-AB63-4DEA-BA2B-F7170875EA10}" destId="{21A2873D-0561-472E-A456-5AE5A0CD81C9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A8B386-C5A8-4049-8273-BCC457818C43}" type="doc">
      <dgm:prSet loTypeId="urn:microsoft.com/office/officeart/2005/8/layout/hList7#1" loCatId="list" qsTypeId="urn:microsoft.com/office/officeart/2005/8/quickstyle/simple1#2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C5B7E820-2912-4F99-8BAE-7ED2B85C5E1A}">
      <dgm:prSet phldrT="[Текст]" custT="1"/>
      <dgm:spPr/>
      <dgm:t>
        <a:bodyPr/>
        <a:lstStyle/>
        <a:p>
          <a:r>
            <a:rPr lang="ru-RU" sz="1700" dirty="0" smtClean="0"/>
            <a:t>Новоселов С. А.</a:t>
          </a:r>
          <a:endParaRPr lang="ru-RU" sz="1700" dirty="0"/>
        </a:p>
      </dgm:t>
    </dgm:pt>
    <dgm:pt modelId="{2E7DE8F5-1423-461F-85E9-2FB551271F86}" type="parTrans" cxnId="{D4ED44F2-89BF-447A-9190-768A5F67E2B3}">
      <dgm:prSet/>
      <dgm:spPr/>
      <dgm:t>
        <a:bodyPr/>
        <a:lstStyle/>
        <a:p>
          <a:endParaRPr lang="ru-RU" sz="2000"/>
        </a:p>
      </dgm:t>
    </dgm:pt>
    <dgm:pt modelId="{176C1559-BF90-4185-BFD6-66BE39232ECB}" type="sibTrans" cxnId="{D4ED44F2-89BF-447A-9190-768A5F67E2B3}">
      <dgm:prSet/>
      <dgm:spPr/>
      <dgm:t>
        <a:bodyPr/>
        <a:lstStyle/>
        <a:p>
          <a:endParaRPr lang="ru-RU" sz="2000"/>
        </a:p>
      </dgm:t>
    </dgm:pt>
    <dgm:pt modelId="{60AA25A8-5BDE-48E5-A15B-29981BA5C7FC}">
      <dgm:prSet phldrT="[Текст]" custT="1"/>
      <dgm:spPr/>
      <dgm:t>
        <a:bodyPr/>
        <a:lstStyle/>
        <a:p>
          <a:r>
            <a:rPr lang="ru-RU" sz="1700" dirty="0" smtClean="0"/>
            <a:t>Бывшева М. В.</a:t>
          </a:r>
          <a:endParaRPr lang="ru-RU" sz="1700" dirty="0"/>
        </a:p>
      </dgm:t>
    </dgm:pt>
    <dgm:pt modelId="{2450D362-F6A1-48AD-9773-A47E3890BF20}" type="parTrans" cxnId="{CB22AE05-6F6D-458E-813B-A0A752351160}">
      <dgm:prSet/>
      <dgm:spPr/>
      <dgm:t>
        <a:bodyPr/>
        <a:lstStyle/>
        <a:p>
          <a:endParaRPr lang="ru-RU" sz="2000"/>
        </a:p>
      </dgm:t>
    </dgm:pt>
    <dgm:pt modelId="{AD1BE093-DA21-4D72-B324-85D2D4BDFA56}" type="sibTrans" cxnId="{CB22AE05-6F6D-458E-813B-A0A752351160}">
      <dgm:prSet/>
      <dgm:spPr/>
      <dgm:t>
        <a:bodyPr/>
        <a:lstStyle/>
        <a:p>
          <a:endParaRPr lang="ru-RU" sz="2000"/>
        </a:p>
      </dgm:t>
    </dgm:pt>
    <dgm:pt modelId="{1B4B3990-862F-4F4A-B9C2-ED5D75E5BBEB}">
      <dgm:prSet phldrT="[Текст]" custT="1"/>
      <dgm:spPr/>
      <dgm:t>
        <a:bodyPr/>
        <a:lstStyle/>
        <a:p>
          <a:r>
            <a:rPr lang="ru-RU" sz="1700" dirty="0" smtClean="0"/>
            <a:t>Иванов П. А.</a:t>
          </a:r>
          <a:endParaRPr lang="ru-RU" sz="1700" dirty="0"/>
        </a:p>
      </dgm:t>
    </dgm:pt>
    <dgm:pt modelId="{A71C6D82-D5BA-4186-9B7B-413F012A8BDF}" type="parTrans" cxnId="{3ABB3B36-CCF8-4223-B5A6-4017CF44754D}">
      <dgm:prSet/>
      <dgm:spPr/>
      <dgm:t>
        <a:bodyPr/>
        <a:lstStyle/>
        <a:p>
          <a:endParaRPr lang="ru-RU" sz="2000"/>
        </a:p>
      </dgm:t>
    </dgm:pt>
    <dgm:pt modelId="{B7822F60-ADBF-412B-B671-8E6879C8CA3F}" type="sibTrans" cxnId="{3ABB3B36-CCF8-4223-B5A6-4017CF44754D}">
      <dgm:prSet/>
      <dgm:spPr/>
      <dgm:t>
        <a:bodyPr/>
        <a:lstStyle/>
        <a:p>
          <a:endParaRPr lang="ru-RU" sz="2000"/>
        </a:p>
      </dgm:t>
    </dgm:pt>
    <dgm:pt modelId="{ACF82A58-4EF8-4E14-81DA-336F4034EF1D}">
      <dgm:prSet custT="1"/>
      <dgm:spPr/>
      <dgm:t>
        <a:bodyPr/>
        <a:lstStyle/>
        <a:p>
          <a:r>
            <a:rPr lang="ru-RU" sz="1600" dirty="0" smtClean="0"/>
            <a:t>Разработчик АС-технологии развития творчества, автор 32 изобретений</a:t>
          </a:r>
          <a:endParaRPr lang="ru-RU" sz="1600" dirty="0"/>
        </a:p>
      </dgm:t>
    </dgm:pt>
    <dgm:pt modelId="{AE3E0DCB-6C10-469C-9B2E-F6BEAEB0CA85}" type="parTrans" cxnId="{352307B9-4D24-4DD7-91E2-451A7362CF91}">
      <dgm:prSet/>
      <dgm:spPr/>
      <dgm:t>
        <a:bodyPr/>
        <a:lstStyle/>
        <a:p>
          <a:endParaRPr lang="ru-RU" sz="2000"/>
        </a:p>
      </dgm:t>
    </dgm:pt>
    <dgm:pt modelId="{1282DDBE-B0C1-459D-A4E3-C8C3C3FB65F4}" type="sibTrans" cxnId="{352307B9-4D24-4DD7-91E2-451A7362CF91}">
      <dgm:prSet/>
      <dgm:spPr/>
      <dgm:t>
        <a:bodyPr/>
        <a:lstStyle/>
        <a:p>
          <a:endParaRPr lang="ru-RU" sz="2000"/>
        </a:p>
      </dgm:t>
    </dgm:pt>
    <dgm:pt modelId="{1471CD2F-7A91-4FF7-A4E8-7A8D2D5E6554}">
      <dgm:prSet phldrT="[Текст]" custT="1"/>
      <dgm:spPr/>
      <dgm:t>
        <a:bodyPr/>
        <a:lstStyle/>
        <a:p>
          <a:r>
            <a:rPr lang="ru-RU" sz="1600" dirty="0" smtClean="0"/>
            <a:t>Декан факультета педагогики и психологии дошкольного образования </a:t>
          </a:r>
          <a:r>
            <a:rPr lang="ru-RU" sz="1600" dirty="0" err="1" smtClean="0"/>
            <a:t>ИПиПД</a:t>
          </a:r>
          <a:r>
            <a:rPr lang="ru-RU" sz="1600" dirty="0" smtClean="0"/>
            <a:t> УрГПУ</a:t>
          </a:r>
          <a:endParaRPr lang="ru-RU" sz="1600" dirty="0"/>
        </a:p>
      </dgm:t>
    </dgm:pt>
    <dgm:pt modelId="{FC9E4D3A-431F-45BB-B9FC-51A947B9FD01}" type="parTrans" cxnId="{D18FA3EC-983D-4E43-B77C-03A5B88D1F70}">
      <dgm:prSet/>
      <dgm:spPr/>
      <dgm:t>
        <a:bodyPr/>
        <a:lstStyle/>
        <a:p>
          <a:endParaRPr lang="ru-RU" sz="2000"/>
        </a:p>
      </dgm:t>
    </dgm:pt>
    <dgm:pt modelId="{AC616963-DEEA-4283-949C-847899D1130F}" type="sibTrans" cxnId="{D18FA3EC-983D-4E43-B77C-03A5B88D1F70}">
      <dgm:prSet/>
      <dgm:spPr/>
      <dgm:t>
        <a:bodyPr/>
        <a:lstStyle/>
        <a:p>
          <a:endParaRPr lang="ru-RU" sz="2000"/>
        </a:p>
      </dgm:t>
    </dgm:pt>
    <dgm:pt modelId="{A26EBBDD-DF60-4312-999A-92CD330510E0}">
      <dgm:prSet phldrT="[Текст]" custT="1"/>
      <dgm:spPr/>
      <dgm:t>
        <a:bodyPr/>
        <a:lstStyle/>
        <a:p>
          <a:r>
            <a:rPr lang="ru-RU" sz="1600" dirty="0" smtClean="0"/>
            <a:t>Администратор, </a:t>
          </a:r>
          <a:br>
            <a:rPr lang="ru-RU" sz="1600" dirty="0" smtClean="0"/>
          </a:br>
          <a:r>
            <a:rPr lang="ru-RU" sz="1600" dirty="0" smtClean="0"/>
            <a:t>веб-разработчик, </a:t>
          </a:r>
          <a:br>
            <a:rPr lang="ru-RU" sz="1600" dirty="0" smtClean="0"/>
          </a:br>
          <a:r>
            <a:rPr lang="en-US" sz="1600" dirty="0" smtClean="0"/>
            <a:t>SEO</a:t>
          </a:r>
          <a:endParaRPr lang="ru-RU" sz="1600" dirty="0"/>
        </a:p>
      </dgm:t>
    </dgm:pt>
    <dgm:pt modelId="{580C37AF-1D86-49F8-864C-E3186F39FABA}" type="parTrans" cxnId="{9E35C05A-47C3-47B0-9C5A-A981908DB980}">
      <dgm:prSet/>
      <dgm:spPr/>
      <dgm:t>
        <a:bodyPr/>
        <a:lstStyle/>
        <a:p>
          <a:endParaRPr lang="ru-RU" sz="2000"/>
        </a:p>
      </dgm:t>
    </dgm:pt>
    <dgm:pt modelId="{B0814F7F-2D3A-43F9-A068-8DD2FA73AA8C}" type="sibTrans" cxnId="{9E35C05A-47C3-47B0-9C5A-A981908DB980}">
      <dgm:prSet/>
      <dgm:spPr/>
      <dgm:t>
        <a:bodyPr/>
        <a:lstStyle/>
        <a:p>
          <a:endParaRPr lang="ru-RU" sz="2000"/>
        </a:p>
      </dgm:t>
    </dgm:pt>
    <dgm:pt modelId="{587D75F1-358C-49EF-AB0E-0EA10AA2B7AD}">
      <dgm:prSet phldrT="[Текст]" custT="1"/>
      <dgm:spPr/>
      <dgm:t>
        <a:bodyPr/>
        <a:lstStyle/>
        <a:p>
          <a:r>
            <a:rPr lang="ru-RU" sz="1700" dirty="0" smtClean="0"/>
            <a:t>Ведерникова Н. Н.</a:t>
          </a:r>
          <a:endParaRPr lang="ru-RU" sz="1700" dirty="0"/>
        </a:p>
      </dgm:t>
    </dgm:pt>
    <dgm:pt modelId="{FF919E8F-383F-4872-8713-0D712078B840}" type="parTrans" cxnId="{7349EC05-0F4D-49B8-936C-C5CD93367364}">
      <dgm:prSet/>
      <dgm:spPr/>
      <dgm:t>
        <a:bodyPr/>
        <a:lstStyle/>
        <a:p>
          <a:endParaRPr lang="ru-RU" sz="2000"/>
        </a:p>
      </dgm:t>
    </dgm:pt>
    <dgm:pt modelId="{5BE02B2B-4A32-4974-8A55-C138600BD2D8}" type="sibTrans" cxnId="{7349EC05-0F4D-49B8-936C-C5CD93367364}">
      <dgm:prSet/>
      <dgm:spPr/>
      <dgm:t>
        <a:bodyPr/>
        <a:lstStyle/>
        <a:p>
          <a:endParaRPr lang="ru-RU" sz="2000"/>
        </a:p>
      </dgm:t>
    </dgm:pt>
    <dgm:pt modelId="{4B4D476F-A737-4DBF-8A5C-5BA853E754C4}">
      <dgm:prSet phldrT="[Текст]" custT="1"/>
      <dgm:spPr/>
      <dgm:t>
        <a:bodyPr/>
        <a:lstStyle/>
        <a:p>
          <a:r>
            <a:rPr lang="ru-RU" sz="1600" b="0" i="0" dirty="0" smtClean="0"/>
            <a:t>начальник отдела Департамента образования Администрации г. Екатеринбурга</a:t>
          </a:r>
          <a:endParaRPr lang="ru-RU" sz="1600" dirty="0"/>
        </a:p>
      </dgm:t>
    </dgm:pt>
    <dgm:pt modelId="{31ACE50A-7EF5-425C-B239-D30D290B3464}" type="parTrans" cxnId="{3866F04E-7983-4BF3-8855-5205FB34EC97}">
      <dgm:prSet/>
      <dgm:spPr/>
      <dgm:t>
        <a:bodyPr/>
        <a:lstStyle/>
        <a:p>
          <a:endParaRPr lang="ru-RU" sz="2000"/>
        </a:p>
      </dgm:t>
    </dgm:pt>
    <dgm:pt modelId="{12732608-4C72-4BAE-A388-E1BA7923EB18}" type="sibTrans" cxnId="{3866F04E-7983-4BF3-8855-5205FB34EC97}">
      <dgm:prSet/>
      <dgm:spPr/>
      <dgm:t>
        <a:bodyPr/>
        <a:lstStyle/>
        <a:p>
          <a:endParaRPr lang="ru-RU" sz="2000"/>
        </a:p>
      </dgm:t>
    </dgm:pt>
    <dgm:pt modelId="{54105F09-F1DB-4F40-B78C-CE8C86E2D6F9}">
      <dgm:prSet custT="1"/>
      <dgm:spPr/>
      <dgm:t>
        <a:bodyPr/>
        <a:lstStyle/>
        <a:p>
          <a:r>
            <a:rPr lang="ru-RU" sz="1600" dirty="0" smtClean="0"/>
            <a:t>Директор ИПиПД УрГПУ, директор ООО «ИДИ»</a:t>
          </a:r>
          <a:endParaRPr lang="ru-RU" sz="1600" dirty="0"/>
        </a:p>
      </dgm:t>
    </dgm:pt>
    <dgm:pt modelId="{DA5EE9CB-4301-414C-B7A9-7AB0616399AC}" type="parTrans" cxnId="{189E34B0-F4FD-4C78-AE6D-B899A7B81B81}">
      <dgm:prSet/>
      <dgm:spPr/>
      <dgm:t>
        <a:bodyPr/>
        <a:lstStyle/>
        <a:p>
          <a:endParaRPr lang="ru-RU" sz="2000"/>
        </a:p>
      </dgm:t>
    </dgm:pt>
    <dgm:pt modelId="{E10C2A4F-A9FA-4E86-8964-78E0E2DADCB6}" type="sibTrans" cxnId="{189E34B0-F4FD-4C78-AE6D-B899A7B81B81}">
      <dgm:prSet/>
      <dgm:spPr/>
      <dgm:t>
        <a:bodyPr/>
        <a:lstStyle/>
        <a:p>
          <a:endParaRPr lang="ru-RU" sz="2000"/>
        </a:p>
      </dgm:t>
    </dgm:pt>
    <dgm:pt modelId="{0753CBB9-4F35-4299-91CC-F6F92B8D3E2D}">
      <dgm:prSet custT="1"/>
      <dgm:spPr/>
      <dgm:t>
        <a:bodyPr/>
        <a:lstStyle/>
        <a:p>
          <a:r>
            <a:rPr lang="ru-RU" sz="1600" dirty="0" err="1" smtClean="0"/>
            <a:t>д.п.н</a:t>
          </a:r>
          <a:r>
            <a:rPr lang="ru-RU" sz="1600" dirty="0" smtClean="0"/>
            <a:t>., профессор</a:t>
          </a:r>
          <a:endParaRPr lang="ru-RU" sz="1600" dirty="0"/>
        </a:p>
      </dgm:t>
    </dgm:pt>
    <dgm:pt modelId="{CDD95F8E-9300-44AB-8ED3-76909B80546E}" type="parTrans" cxnId="{D5ECE921-13C1-4977-97A6-77AE94E092A7}">
      <dgm:prSet/>
      <dgm:spPr/>
      <dgm:t>
        <a:bodyPr/>
        <a:lstStyle/>
        <a:p>
          <a:endParaRPr lang="ru-RU" sz="2000"/>
        </a:p>
      </dgm:t>
    </dgm:pt>
    <dgm:pt modelId="{C4245A47-06EB-423E-94C9-061479681863}" type="sibTrans" cxnId="{D5ECE921-13C1-4977-97A6-77AE94E092A7}">
      <dgm:prSet/>
      <dgm:spPr/>
      <dgm:t>
        <a:bodyPr/>
        <a:lstStyle/>
        <a:p>
          <a:endParaRPr lang="ru-RU" sz="2000"/>
        </a:p>
      </dgm:t>
    </dgm:pt>
    <dgm:pt modelId="{58424C87-19E0-4E77-955D-AA6CE0093DA5}">
      <dgm:prSet phldrT="[Текст]" custT="1"/>
      <dgm:spPr/>
      <dgm:t>
        <a:bodyPr/>
        <a:lstStyle/>
        <a:p>
          <a:r>
            <a:rPr lang="ru-RU" sz="1600" dirty="0" err="1" smtClean="0"/>
            <a:t>к.п.н</a:t>
          </a:r>
          <a:r>
            <a:rPr lang="ru-RU" sz="1600" dirty="0" smtClean="0"/>
            <a:t>., доцент</a:t>
          </a:r>
          <a:endParaRPr lang="ru-RU" sz="1600" dirty="0"/>
        </a:p>
      </dgm:t>
    </dgm:pt>
    <dgm:pt modelId="{5855F7FD-CA57-47B3-9EE4-82CA3D827D94}" type="parTrans" cxnId="{3CD8E293-E06A-41C6-B60B-72F3B91FE572}">
      <dgm:prSet/>
      <dgm:spPr/>
      <dgm:t>
        <a:bodyPr/>
        <a:lstStyle/>
        <a:p>
          <a:endParaRPr lang="ru-RU" sz="2000"/>
        </a:p>
      </dgm:t>
    </dgm:pt>
    <dgm:pt modelId="{D01A6F53-B576-414F-81C7-1688E23C986F}" type="sibTrans" cxnId="{3CD8E293-E06A-41C6-B60B-72F3B91FE572}">
      <dgm:prSet/>
      <dgm:spPr/>
      <dgm:t>
        <a:bodyPr/>
        <a:lstStyle/>
        <a:p>
          <a:endParaRPr lang="ru-RU" sz="2000"/>
        </a:p>
      </dgm:t>
    </dgm:pt>
    <dgm:pt modelId="{AF0A7C70-F637-49B9-A85E-28D30DF798E2}">
      <dgm:prSet phldrT="[Текст]" custT="1"/>
      <dgm:spPr/>
      <dgm:t>
        <a:bodyPr/>
        <a:lstStyle/>
        <a:p>
          <a:r>
            <a:rPr lang="ru-RU" sz="1600" dirty="0" smtClean="0"/>
            <a:t>Магистр педагогики</a:t>
          </a:r>
          <a:endParaRPr lang="ru-RU" sz="1600" dirty="0"/>
        </a:p>
      </dgm:t>
    </dgm:pt>
    <dgm:pt modelId="{64C4954D-9B6F-4464-864F-D2997B04D221}" type="parTrans" cxnId="{8A92E466-1779-4907-A069-CF679550FD3F}">
      <dgm:prSet/>
      <dgm:spPr/>
      <dgm:t>
        <a:bodyPr/>
        <a:lstStyle/>
        <a:p>
          <a:endParaRPr lang="ru-RU" sz="2000"/>
        </a:p>
      </dgm:t>
    </dgm:pt>
    <dgm:pt modelId="{0C262738-6C39-4702-A087-DFAAE8FD50BE}" type="sibTrans" cxnId="{8A92E466-1779-4907-A069-CF679550FD3F}">
      <dgm:prSet/>
      <dgm:spPr/>
      <dgm:t>
        <a:bodyPr/>
        <a:lstStyle/>
        <a:p>
          <a:endParaRPr lang="ru-RU" sz="2000"/>
        </a:p>
      </dgm:t>
    </dgm:pt>
    <dgm:pt modelId="{455AE406-9CE4-4C39-8649-5679A9C111ED}" type="pres">
      <dgm:prSet presAssocID="{42A8B386-C5A8-4049-8273-BCC457818C4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BB7BBA-AC0E-44DA-9926-6F15782CDAD4}" type="pres">
      <dgm:prSet presAssocID="{42A8B386-C5A8-4049-8273-BCC457818C43}" presName="fgShape" presStyleLbl="fgShp" presStyleIdx="0" presStyleCnt="1" custLinFactNeighborX="-105" custLinFactNeighborY="55850"/>
      <dgm:spPr/>
      <dgm:t>
        <a:bodyPr/>
        <a:lstStyle/>
        <a:p>
          <a:endParaRPr lang="ru-RU"/>
        </a:p>
      </dgm:t>
    </dgm:pt>
    <dgm:pt modelId="{9C0A7D8B-BB2C-4080-AAB3-379433D16271}" type="pres">
      <dgm:prSet presAssocID="{42A8B386-C5A8-4049-8273-BCC457818C43}" presName="linComp" presStyleCnt="0"/>
      <dgm:spPr/>
      <dgm:t>
        <a:bodyPr/>
        <a:lstStyle/>
        <a:p>
          <a:endParaRPr lang="ru-RU"/>
        </a:p>
      </dgm:t>
    </dgm:pt>
    <dgm:pt modelId="{CDB9DD2A-1554-448D-9CF5-2BDE6D0A6775}" type="pres">
      <dgm:prSet presAssocID="{C5B7E820-2912-4F99-8BAE-7ED2B85C5E1A}" presName="compNode" presStyleCnt="0"/>
      <dgm:spPr/>
      <dgm:t>
        <a:bodyPr/>
        <a:lstStyle/>
        <a:p>
          <a:endParaRPr lang="ru-RU"/>
        </a:p>
      </dgm:t>
    </dgm:pt>
    <dgm:pt modelId="{D570467C-1F19-4372-9F42-193A009EF782}" type="pres">
      <dgm:prSet presAssocID="{C5B7E820-2912-4F99-8BAE-7ED2B85C5E1A}" presName="bkgdShape" presStyleLbl="node1" presStyleIdx="0" presStyleCnt="4"/>
      <dgm:spPr/>
      <dgm:t>
        <a:bodyPr/>
        <a:lstStyle/>
        <a:p>
          <a:endParaRPr lang="ru-RU"/>
        </a:p>
      </dgm:t>
    </dgm:pt>
    <dgm:pt modelId="{4CC4DC40-7116-4AFB-B162-A9A5CBD81D1A}" type="pres">
      <dgm:prSet presAssocID="{C5B7E820-2912-4F99-8BAE-7ED2B85C5E1A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D7184-6324-4337-A867-3DA0146B8661}" type="pres">
      <dgm:prSet presAssocID="{C5B7E820-2912-4F99-8BAE-7ED2B85C5E1A}" presName="invisiNode" presStyleLbl="node1" presStyleIdx="0" presStyleCnt="4"/>
      <dgm:spPr/>
      <dgm:t>
        <a:bodyPr/>
        <a:lstStyle/>
        <a:p>
          <a:endParaRPr lang="ru-RU"/>
        </a:p>
      </dgm:t>
    </dgm:pt>
    <dgm:pt modelId="{676AF84D-D526-41AC-BA0B-D7979FF84D32}" type="pres">
      <dgm:prSet presAssocID="{C5B7E820-2912-4F99-8BAE-7ED2B85C5E1A}" presName="imagNode" presStyleLbl="fgImgPlace1" presStyleIdx="0" presStyleCnt="4"/>
      <dgm:spPr>
        <a:blipFill dpi="0" rotWithShape="1"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75943C1-5652-4500-8699-627F665D1C8D}" type="pres">
      <dgm:prSet presAssocID="{176C1559-BF90-4185-BFD6-66BE39232EC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7ADD976-8D21-4BDE-ABCF-94DD626123CA}" type="pres">
      <dgm:prSet presAssocID="{60AA25A8-5BDE-48E5-A15B-29981BA5C7FC}" presName="compNode" presStyleCnt="0"/>
      <dgm:spPr/>
      <dgm:t>
        <a:bodyPr/>
        <a:lstStyle/>
        <a:p>
          <a:endParaRPr lang="ru-RU"/>
        </a:p>
      </dgm:t>
    </dgm:pt>
    <dgm:pt modelId="{1D0CBC22-9FFE-4E91-9DB3-A6DD08B194B5}" type="pres">
      <dgm:prSet presAssocID="{60AA25A8-5BDE-48E5-A15B-29981BA5C7FC}" presName="bkgdShape" presStyleLbl="node1" presStyleIdx="1" presStyleCnt="4"/>
      <dgm:spPr/>
      <dgm:t>
        <a:bodyPr/>
        <a:lstStyle/>
        <a:p>
          <a:endParaRPr lang="ru-RU"/>
        </a:p>
      </dgm:t>
    </dgm:pt>
    <dgm:pt modelId="{0466955C-8AB2-4372-8AD5-99FA9602A2AA}" type="pres">
      <dgm:prSet presAssocID="{60AA25A8-5BDE-48E5-A15B-29981BA5C7F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76D94-23B9-48E3-B4E7-F8CC70D8D231}" type="pres">
      <dgm:prSet presAssocID="{60AA25A8-5BDE-48E5-A15B-29981BA5C7FC}" presName="invisiNode" presStyleLbl="node1" presStyleIdx="1" presStyleCnt="4"/>
      <dgm:spPr/>
      <dgm:t>
        <a:bodyPr/>
        <a:lstStyle/>
        <a:p>
          <a:endParaRPr lang="ru-RU"/>
        </a:p>
      </dgm:t>
    </dgm:pt>
    <dgm:pt modelId="{4ABB48F8-2B57-434B-8950-603B3CBAF1E6}" type="pres">
      <dgm:prSet presAssocID="{60AA25A8-5BDE-48E5-A15B-29981BA5C7FC}" presName="imagNode" presStyleLbl="fgImgPlace1" presStyleIdx="1" presStyleCnt="4"/>
      <dgm:spPr>
        <a:blipFill dpi="0" rotWithShape="1">
          <a:blip xmlns:r="http://schemas.openxmlformats.org/officeDocument/2006/relationships" r:embed="rId2" cstate="print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0EEA289-05BA-4D7F-8B0B-9FB150CDF99C}" type="pres">
      <dgm:prSet presAssocID="{AD1BE093-DA21-4D72-B324-85D2D4BDFA5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74E8209-5736-4496-A3AA-1960F9B7D24D}" type="pres">
      <dgm:prSet presAssocID="{587D75F1-358C-49EF-AB0E-0EA10AA2B7AD}" presName="compNode" presStyleCnt="0"/>
      <dgm:spPr/>
      <dgm:t>
        <a:bodyPr/>
        <a:lstStyle/>
        <a:p>
          <a:endParaRPr lang="ru-RU"/>
        </a:p>
      </dgm:t>
    </dgm:pt>
    <dgm:pt modelId="{EAF7BA07-9873-4886-9B93-4492BFD371EF}" type="pres">
      <dgm:prSet presAssocID="{587D75F1-358C-49EF-AB0E-0EA10AA2B7AD}" presName="bkgdShape" presStyleLbl="node1" presStyleIdx="2" presStyleCnt="4"/>
      <dgm:spPr/>
      <dgm:t>
        <a:bodyPr/>
        <a:lstStyle/>
        <a:p>
          <a:endParaRPr lang="ru-RU"/>
        </a:p>
      </dgm:t>
    </dgm:pt>
    <dgm:pt modelId="{F58E6EDF-E7DA-48AA-B2DD-FF2C8A84D610}" type="pres">
      <dgm:prSet presAssocID="{587D75F1-358C-49EF-AB0E-0EA10AA2B7AD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6E18A9-DA43-43DE-8C44-3D150752108B}" type="pres">
      <dgm:prSet presAssocID="{587D75F1-358C-49EF-AB0E-0EA10AA2B7AD}" presName="invisiNode" presStyleLbl="node1" presStyleIdx="2" presStyleCnt="4"/>
      <dgm:spPr/>
      <dgm:t>
        <a:bodyPr/>
        <a:lstStyle/>
        <a:p>
          <a:endParaRPr lang="ru-RU"/>
        </a:p>
      </dgm:t>
    </dgm:pt>
    <dgm:pt modelId="{E9190541-1B94-445D-97EE-B794DD5AFF86}" type="pres">
      <dgm:prSet presAssocID="{587D75F1-358C-49EF-AB0E-0EA10AA2B7AD}" presName="imagNode" presStyleLbl="fgImgPlace1" presStyleIdx="2" presStyleCnt="4"/>
      <dgm:spPr>
        <a:blipFill dpi="0" rotWithShape="1"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04446C5-6CCD-43B8-8719-BE5ADBD88F93}" type="pres">
      <dgm:prSet presAssocID="{5BE02B2B-4A32-4974-8A55-C138600BD2D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5BDEB42-A2EF-4330-9A4D-ACA57D0FCBB1}" type="pres">
      <dgm:prSet presAssocID="{1B4B3990-862F-4F4A-B9C2-ED5D75E5BBEB}" presName="compNode" presStyleCnt="0"/>
      <dgm:spPr/>
      <dgm:t>
        <a:bodyPr/>
        <a:lstStyle/>
        <a:p>
          <a:endParaRPr lang="ru-RU"/>
        </a:p>
      </dgm:t>
    </dgm:pt>
    <dgm:pt modelId="{54584F56-8AE8-4C46-92D2-E86685835BCF}" type="pres">
      <dgm:prSet presAssocID="{1B4B3990-862F-4F4A-B9C2-ED5D75E5BBEB}" presName="bkgdShape" presStyleLbl="node1" presStyleIdx="3" presStyleCnt="4"/>
      <dgm:spPr/>
      <dgm:t>
        <a:bodyPr/>
        <a:lstStyle/>
        <a:p>
          <a:endParaRPr lang="ru-RU"/>
        </a:p>
      </dgm:t>
    </dgm:pt>
    <dgm:pt modelId="{0E77E9A0-8C37-432C-8096-385100CDE678}" type="pres">
      <dgm:prSet presAssocID="{1B4B3990-862F-4F4A-B9C2-ED5D75E5BBEB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10A525-DD1B-4FAF-B4B9-066D0B736B3F}" type="pres">
      <dgm:prSet presAssocID="{1B4B3990-862F-4F4A-B9C2-ED5D75E5BBEB}" presName="invisiNode" presStyleLbl="node1" presStyleIdx="3" presStyleCnt="4"/>
      <dgm:spPr/>
      <dgm:t>
        <a:bodyPr/>
        <a:lstStyle/>
        <a:p>
          <a:endParaRPr lang="ru-RU"/>
        </a:p>
      </dgm:t>
    </dgm:pt>
    <dgm:pt modelId="{217F003E-752C-4CC4-BD5B-D3463D2C7E8C}" type="pres">
      <dgm:prSet presAssocID="{1B4B3990-862F-4F4A-B9C2-ED5D75E5BBEB}" presName="imagNode" presStyleLbl="fgImgPlace1" presStyleIdx="3" presStyleCnt="4"/>
      <dgm:spPr>
        <a:blipFill dpi="0" rotWithShape="1">
          <a:blip xmlns:r="http://schemas.openxmlformats.org/officeDocument/2006/relationships" r:embed="rId4" cstate="print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4DA8DDD-2178-4FBA-9F57-04A632BFFFA8}" type="presOf" srcId="{42A8B386-C5A8-4049-8273-BCC457818C43}" destId="{455AE406-9CE4-4C39-8649-5679A9C111ED}" srcOrd="0" destOrd="0" presId="urn:microsoft.com/office/officeart/2005/8/layout/hList7#1"/>
    <dgm:cxn modelId="{FA82162C-BEF4-4434-90EC-9FB9A9F633CB}" type="presOf" srcId="{AF0A7C70-F637-49B9-A85E-28D30DF798E2}" destId="{0E77E9A0-8C37-432C-8096-385100CDE678}" srcOrd="1" destOrd="1" presId="urn:microsoft.com/office/officeart/2005/8/layout/hList7#1"/>
    <dgm:cxn modelId="{D5ECE921-13C1-4977-97A6-77AE94E092A7}" srcId="{C5B7E820-2912-4F99-8BAE-7ED2B85C5E1A}" destId="{0753CBB9-4F35-4299-91CC-F6F92B8D3E2D}" srcOrd="1" destOrd="0" parTransId="{CDD95F8E-9300-44AB-8ED3-76909B80546E}" sibTransId="{C4245A47-06EB-423E-94C9-061479681863}"/>
    <dgm:cxn modelId="{1C9FF57A-CB9F-46F4-868F-254E6396DC7B}" type="presOf" srcId="{587D75F1-358C-49EF-AB0E-0EA10AA2B7AD}" destId="{F58E6EDF-E7DA-48AA-B2DD-FF2C8A84D610}" srcOrd="1" destOrd="0" presId="urn:microsoft.com/office/officeart/2005/8/layout/hList7#1"/>
    <dgm:cxn modelId="{0375BBAD-F76F-4A10-A5D7-A132FF784C32}" type="presOf" srcId="{54105F09-F1DB-4F40-B78C-CE8C86E2D6F9}" destId="{4CC4DC40-7116-4AFB-B162-A9A5CBD81D1A}" srcOrd="1" destOrd="1" presId="urn:microsoft.com/office/officeart/2005/8/layout/hList7#1"/>
    <dgm:cxn modelId="{A92D8AA9-B974-4F93-9E76-AECCA979C14B}" type="presOf" srcId="{C5B7E820-2912-4F99-8BAE-7ED2B85C5E1A}" destId="{4CC4DC40-7116-4AFB-B162-A9A5CBD81D1A}" srcOrd="1" destOrd="0" presId="urn:microsoft.com/office/officeart/2005/8/layout/hList7#1"/>
    <dgm:cxn modelId="{4B50A46D-564B-4076-9ED5-1718EDA043CE}" type="presOf" srcId="{1471CD2F-7A91-4FF7-A4E8-7A8D2D5E6554}" destId="{0466955C-8AB2-4372-8AD5-99FA9602A2AA}" srcOrd="1" destOrd="1" presId="urn:microsoft.com/office/officeart/2005/8/layout/hList7#1"/>
    <dgm:cxn modelId="{AD88C611-B66E-471C-99B2-09B61CB10BF8}" type="presOf" srcId="{1B4B3990-862F-4F4A-B9C2-ED5D75E5BBEB}" destId="{54584F56-8AE8-4C46-92D2-E86685835BCF}" srcOrd="0" destOrd="0" presId="urn:microsoft.com/office/officeart/2005/8/layout/hList7#1"/>
    <dgm:cxn modelId="{820A5243-0460-43F4-8D6A-C823CD5247DD}" type="presOf" srcId="{5BE02B2B-4A32-4974-8A55-C138600BD2D8}" destId="{204446C5-6CCD-43B8-8719-BE5ADBD88F93}" srcOrd="0" destOrd="0" presId="urn:microsoft.com/office/officeart/2005/8/layout/hList7#1"/>
    <dgm:cxn modelId="{8A92E466-1779-4907-A069-CF679550FD3F}" srcId="{1B4B3990-862F-4F4A-B9C2-ED5D75E5BBEB}" destId="{AF0A7C70-F637-49B9-A85E-28D30DF798E2}" srcOrd="0" destOrd="0" parTransId="{64C4954D-9B6F-4464-864F-D2997B04D221}" sibTransId="{0C262738-6C39-4702-A087-DFAAE8FD50BE}"/>
    <dgm:cxn modelId="{816149F9-5D24-428A-A4B5-9742F0BE4D1A}" type="presOf" srcId="{1B4B3990-862F-4F4A-B9C2-ED5D75E5BBEB}" destId="{0E77E9A0-8C37-432C-8096-385100CDE678}" srcOrd="1" destOrd="0" presId="urn:microsoft.com/office/officeart/2005/8/layout/hList7#1"/>
    <dgm:cxn modelId="{774D069E-C4BD-44F5-A488-3A2BD5CD6A1E}" type="presOf" srcId="{58424C87-19E0-4E77-955D-AA6CE0093DA5}" destId="{1D0CBC22-9FFE-4E91-9DB3-A6DD08B194B5}" srcOrd="0" destOrd="2" presId="urn:microsoft.com/office/officeart/2005/8/layout/hList7#1"/>
    <dgm:cxn modelId="{1D8A82EC-9F4B-426A-B82F-52F7EC30F6B4}" type="presOf" srcId="{AD1BE093-DA21-4D72-B324-85D2D4BDFA56}" destId="{90EEA289-05BA-4D7F-8B0B-9FB150CDF99C}" srcOrd="0" destOrd="0" presId="urn:microsoft.com/office/officeart/2005/8/layout/hList7#1"/>
    <dgm:cxn modelId="{D1B5EC4B-38AC-4CED-B722-C7A0D0415831}" type="presOf" srcId="{54105F09-F1DB-4F40-B78C-CE8C86E2D6F9}" destId="{D570467C-1F19-4372-9F42-193A009EF782}" srcOrd="0" destOrd="1" presId="urn:microsoft.com/office/officeart/2005/8/layout/hList7#1"/>
    <dgm:cxn modelId="{352307B9-4D24-4DD7-91E2-451A7362CF91}" srcId="{C5B7E820-2912-4F99-8BAE-7ED2B85C5E1A}" destId="{ACF82A58-4EF8-4E14-81DA-336F4034EF1D}" srcOrd="2" destOrd="0" parTransId="{AE3E0DCB-6C10-469C-9B2E-F6BEAEB0CA85}" sibTransId="{1282DDBE-B0C1-459D-A4E3-C8C3C3FB65F4}"/>
    <dgm:cxn modelId="{D4ED44F2-89BF-447A-9190-768A5F67E2B3}" srcId="{42A8B386-C5A8-4049-8273-BCC457818C43}" destId="{C5B7E820-2912-4F99-8BAE-7ED2B85C5E1A}" srcOrd="0" destOrd="0" parTransId="{2E7DE8F5-1423-461F-85E9-2FB551271F86}" sibTransId="{176C1559-BF90-4185-BFD6-66BE39232ECB}"/>
    <dgm:cxn modelId="{CB22AE05-6F6D-458E-813B-A0A752351160}" srcId="{42A8B386-C5A8-4049-8273-BCC457818C43}" destId="{60AA25A8-5BDE-48E5-A15B-29981BA5C7FC}" srcOrd="1" destOrd="0" parTransId="{2450D362-F6A1-48AD-9773-A47E3890BF20}" sibTransId="{AD1BE093-DA21-4D72-B324-85D2D4BDFA56}"/>
    <dgm:cxn modelId="{60616EAA-3F94-4D95-AB1A-87E81431F0E3}" type="presOf" srcId="{4B4D476F-A737-4DBF-8A5C-5BA853E754C4}" destId="{EAF7BA07-9873-4886-9B93-4492BFD371EF}" srcOrd="0" destOrd="1" presId="urn:microsoft.com/office/officeart/2005/8/layout/hList7#1"/>
    <dgm:cxn modelId="{3ABB3B36-CCF8-4223-B5A6-4017CF44754D}" srcId="{42A8B386-C5A8-4049-8273-BCC457818C43}" destId="{1B4B3990-862F-4F4A-B9C2-ED5D75E5BBEB}" srcOrd="3" destOrd="0" parTransId="{A71C6D82-D5BA-4186-9B7B-413F012A8BDF}" sibTransId="{B7822F60-ADBF-412B-B671-8E6879C8CA3F}"/>
    <dgm:cxn modelId="{93BBD387-B161-4174-BAD8-EBA0B53F379C}" type="presOf" srcId="{C5B7E820-2912-4F99-8BAE-7ED2B85C5E1A}" destId="{D570467C-1F19-4372-9F42-193A009EF782}" srcOrd="0" destOrd="0" presId="urn:microsoft.com/office/officeart/2005/8/layout/hList7#1"/>
    <dgm:cxn modelId="{7349EC05-0F4D-49B8-936C-C5CD93367364}" srcId="{42A8B386-C5A8-4049-8273-BCC457818C43}" destId="{587D75F1-358C-49EF-AB0E-0EA10AA2B7AD}" srcOrd="2" destOrd="0" parTransId="{FF919E8F-383F-4872-8713-0D712078B840}" sibTransId="{5BE02B2B-4A32-4974-8A55-C138600BD2D8}"/>
    <dgm:cxn modelId="{9E611F14-E264-4A5B-A01E-ACEC2C51DE9A}" type="presOf" srcId="{176C1559-BF90-4185-BFD6-66BE39232ECB}" destId="{B75943C1-5652-4500-8699-627F665D1C8D}" srcOrd="0" destOrd="0" presId="urn:microsoft.com/office/officeart/2005/8/layout/hList7#1"/>
    <dgm:cxn modelId="{F2770802-7AAB-4DCA-BF8C-CA2FB5B8B861}" type="presOf" srcId="{A26EBBDD-DF60-4312-999A-92CD330510E0}" destId="{54584F56-8AE8-4C46-92D2-E86685835BCF}" srcOrd="0" destOrd="2" presId="urn:microsoft.com/office/officeart/2005/8/layout/hList7#1"/>
    <dgm:cxn modelId="{3866F04E-7983-4BF3-8855-5205FB34EC97}" srcId="{587D75F1-358C-49EF-AB0E-0EA10AA2B7AD}" destId="{4B4D476F-A737-4DBF-8A5C-5BA853E754C4}" srcOrd="0" destOrd="0" parTransId="{31ACE50A-7EF5-425C-B239-D30D290B3464}" sibTransId="{12732608-4C72-4BAE-A388-E1BA7923EB18}"/>
    <dgm:cxn modelId="{98E0D2C1-EE10-4209-9143-D26094236932}" type="presOf" srcId="{0753CBB9-4F35-4299-91CC-F6F92B8D3E2D}" destId="{D570467C-1F19-4372-9F42-193A009EF782}" srcOrd="0" destOrd="2" presId="urn:microsoft.com/office/officeart/2005/8/layout/hList7#1"/>
    <dgm:cxn modelId="{57053E08-B701-4A30-B2C6-9EDEC119FF0B}" type="presOf" srcId="{ACF82A58-4EF8-4E14-81DA-336F4034EF1D}" destId="{4CC4DC40-7116-4AFB-B162-A9A5CBD81D1A}" srcOrd="1" destOrd="3" presId="urn:microsoft.com/office/officeart/2005/8/layout/hList7#1"/>
    <dgm:cxn modelId="{D18FA3EC-983D-4E43-B77C-03A5B88D1F70}" srcId="{60AA25A8-5BDE-48E5-A15B-29981BA5C7FC}" destId="{1471CD2F-7A91-4FF7-A4E8-7A8D2D5E6554}" srcOrd="0" destOrd="0" parTransId="{FC9E4D3A-431F-45BB-B9FC-51A947B9FD01}" sibTransId="{AC616963-DEEA-4283-949C-847899D1130F}"/>
    <dgm:cxn modelId="{189E34B0-F4FD-4C78-AE6D-B899A7B81B81}" srcId="{C5B7E820-2912-4F99-8BAE-7ED2B85C5E1A}" destId="{54105F09-F1DB-4F40-B78C-CE8C86E2D6F9}" srcOrd="0" destOrd="0" parTransId="{DA5EE9CB-4301-414C-B7A9-7AB0616399AC}" sibTransId="{E10C2A4F-A9FA-4E86-8964-78E0E2DADCB6}"/>
    <dgm:cxn modelId="{3CD8E293-E06A-41C6-B60B-72F3B91FE572}" srcId="{60AA25A8-5BDE-48E5-A15B-29981BA5C7FC}" destId="{58424C87-19E0-4E77-955D-AA6CE0093DA5}" srcOrd="1" destOrd="0" parTransId="{5855F7FD-CA57-47B3-9EE4-82CA3D827D94}" sibTransId="{D01A6F53-B576-414F-81C7-1688E23C986F}"/>
    <dgm:cxn modelId="{F74D2A86-9806-4DBF-B17C-7AC073BD131A}" type="presOf" srcId="{58424C87-19E0-4E77-955D-AA6CE0093DA5}" destId="{0466955C-8AB2-4372-8AD5-99FA9602A2AA}" srcOrd="1" destOrd="2" presId="urn:microsoft.com/office/officeart/2005/8/layout/hList7#1"/>
    <dgm:cxn modelId="{E1B52338-8AA8-4371-88EB-2FFA568ED6C0}" type="presOf" srcId="{A26EBBDD-DF60-4312-999A-92CD330510E0}" destId="{0E77E9A0-8C37-432C-8096-385100CDE678}" srcOrd="1" destOrd="2" presId="urn:microsoft.com/office/officeart/2005/8/layout/hList7#1"/>
    <dgm:cxn modelId="{BA449C6A-373A-4E00-8AC0-9A0D87E69170}" type="presOf" srcId="{1471CD2F-7A91-4FF7-A4E8-7A8D2D5E6554}" destId="{1D0CBC22-9FFE-4E91-9DB3-A6DD08B194B5}" srcOrd="0" destOrd="1" presId="urn:microsoft.com/office/officeart/2005/8/layout/hList7#1"/>
    <dgm:cxn modelId="{9AB528C0-AFC5-410B-BCD6-047345421B8C}" type="presOf" srcId="{60AA25A8-5BDE-48E5-A15B-29981BA5C7FC}" destId="{1D0CBC22-9FFE-4E91-9DB3-A6DD08B194B5}" srcOrd="0" destOrd="0" presId="urn:microsoft.com/office/officeart/2005/8/layout/hList7#1"/>
    <dgm:cxn modelId="{E7CEE4EB-332C-4F63-B0DE-9F1B904BC63F}" type="presOf" srcId="{ACF82A58-4EF8-4E14-81DA-336F4034EF1D}" destId="{D570467C-1F19-4372-9F42-193A009EF782}" srcOrd="0" destOrd="3" presId="urn:microsoft.com/office/officeart/2005/8/layout/hList7#1"/>
    <dgm:cxn modelId="{F4E3CE26-472F-4F75-A3A0-7361BAC99790}" type="presOf" srcId="{4B4D476F-A737-4DBF-8A5C-5BA853E754C4}" destId="{F58E6EDF-E7DA-48AA-B2DD-FF2C8A84D610}" srcOrd="1" destOrd="1" presId="urn:microsoft.com/office/officeart/2005/8/layout/hList7#1"/>
    <dgm:cxn modelId="{761FA1E0-1833-4873-8E39-59C5276D7D49}" type="presOf" srcId="{0753CBB9-4F35-4299-91CC-F6F92B8D3E2D}" destId="{4CC4DC40-7116-4AFB-B162-A9A5CBD81D1A}" srcOrd="1" destOrd="2" presId="urn:microsoft.com/office/officeart/2005/8/layout/hList7#1"/>
    <dgm:cxn modelId="{3F9797F8-1899-4CF6-9C31-90261C4B95A6}" type="presOf" srcId="{AF0A7C70-F637-49B9-A85E-28D30DF798E2}" destId="{54584F56-8AE8-4C46-92D2-E86685835BCF}" srcOrd="0" destOrd="1" presId="urn:microsoft.com/office/officeart/2005/8/layout/hList7#1"/>
    <dgm:cxn modelId="{9E35C05A-47C3-47B0-9C5A-A981908DB980}" srcId="{1B4B3990-862F-4F4A-B9C2-ED5D75E5BBEB}" destId="{A26EBBDD-DF60-4312-999A-92CD330510E0}" srcOrd="1" destOrd="0" parTransId="{580C37AF-1D86-49F8-864C-E3186F39FABA}" sibTransId="{B0814F7F-2D3A-43F9-A068-8DD2FA73AA8C}"/>
    <dgm:cxn modelId="{8986437E-CA63-4209-BB93-5ED5C4A5AB6E}" type="presOf" srcId="{587D75F1-358C-49EF-AB0E-0EA10AA2B7AD}" destId="{EAF7BA07-9873-4886-9B93-4492BFD371EF}" srcOrd="0" destOrd="0" presId="urn:microsoft.com/office/officeart/2005/8/layout/hList7#1"/>
    <dgm:cxn modelId="{CA7D968A-CE85-47EF-8AA8-C16BCCDB48F2}" type="presOf" srcId="{60AA25A8-5BDE-48E5-A15B-29981BA5C7FC}" destId="{0466955C-8AB2-4372-8AD5-99FA9602A2AA}" srcOrd="1" destOrd="0" presId="urn:microsoft.com/office/officeart/2005/8/layout/hList7#1"/>
    <dgm:cxn modelId="{FE181A18-DB99-4696-9D29-A20D5809E441}" type="presParOf" srcId="{455AE406-9CE4-4C39-8649-5679A9C111ED}" destId="{18BB7BBA-AC0E-44DA-9926-6F15782CDAD4}" srcOrd="0" destOrd="0" presId="urn:microsoft.com/office/officeart/2005/8/layout/hList7#1"/>
    <dgm:cxn modelId="{4950E4AB-0A7E-4F60-BD12-83D74447AE10}" type="presParOf" srcId="{455AE406-9CE4-4C39-8649-5679A9C111ED}" destId="{9C0A7D8B-BB2C-4080-AAB3-379433D16271}" srcOrd="1" destOrd="0" presId="urn:microsoft.com/office/officeart/2005/8/layout/hList7#1"/>
    <dgm:cxn modelId="{AF9A4538-594B-419D-8825-87233E8ABE2A}" type="presParOf" srcId="{9C0A7D8B-BB2C-4080-AAB3-379433D16271}" destId="{CDB9DD2A-1554-448D-9CF5-2BDE6D0A6775}" srcOrd="0" destOrd="0" presId="urn:microsoft.com/office/officeart/2005/8/layout/hList7#1"/>
    <dgm:cxn modelId="{7BC158AB-182A-44EE-8AAB-DDE69900E675}" type="presParOf" srcId="{CDB9DD2A-1554-448D-9CF5-2BDE6D0A6775}" destId="{D570467C-1F19-4372-9F42-193A009EF782}" srcOrd="0" destOrd="0" presId="urn:microsoft.com/office/officeart/2005/8/layout/hList7#1"/>
    <dgm:cxn modelId="{D3604B23-8DC9-423B-BE38-BF318019CC55}" type="presParOf" srcId="{CDB9DD2A-1554-448D-9CF5-2BDE6D0A6775}" destId="{4CC4DC40-7116-4AFB-B162-A9A5CBD81D1A}" srcOrd="1" destOrd="0" presId="urn:microsoft.com/office/officeart/2005/8/layout/hList7#1"/>
    <dgm:cxn modelId="{80D93AC7-6B07-4682-92BA-39B4D22F0191}" type="presParOf" srcId="{CDB9DD2A-1554-448D-9CF5-2BDE6D0A6775}" destId="{DF4D7184-6324-4337-A867-3DA0146B8661}" srcOrd="2" destOrd="0" presId="urn:microsoft.com/office/officeart/2005/8/layout/hList7#1"/>
    <dgm:cxn modelId="{0FC5CBE6-3E11-4A87-BBDC-0A2973F99D38}" type="presParOf" srcId="{CDB9DD2A-1554-448D-9CF5-2BDE6D0A6775}" destId="{676AF84D-D526-41AC-BA0B-D7979FF84D32}" srcOrd="3" destOrd="0" presId="urn:microsoft.com/office/officeart/2005/8/layout/hList7#1"/>
    <dgm:cxn modelId="{5DC21B3C-D564-49D0-B81F-A6857AFF763A}" type="presParOf" srcId="{9C0A7D8B-BB2C-4080-AAB3-379433D16271}" destId="{B75943C1-5652-4500-8699-627F665D1C8D}" srcOrd="1" destOrd="0" presId="urn:microsoft.com/office/officeart/2005/8/layout/hList7#1"/>
    <dgm:cxn modelId="{E9AEAECD-B45B-4E32-9285-94AEC712A961}" type="presParOf" srcId="{9C0A7D8B-BB2C-4080-AAB3-379433D16271}" destId="{C7ADD976-8D21-4BDE-ABCF-94DD626123CA}" srcOrd="2" destOrd="0" presId="urn:microsoft.com/office/officeart/2005/8/layout/hList7#1"/>
    <dgm:cxn modelId="{F4B76F07-1D60-496A-9222-BEDFEAD46DF4}" type="presParOf" srcId="{C7ADD976-8D21-4BDE-ABCF-94DD626123CA}" destId="{1D0CBC22-9FFE-4E91-9DB3-A6DD08B194B5}" srcOrd="0" destOrd="0" presId="urn:microsoft.com/office/officeart/2005/8/layout/hList7#1"/>
    <dgm:cxn modelId="{E40B68AB-2DA8-4D08-BED2-9FFD8BB3EDA9}" type="presParOf" srcId="{C7ADD976-8D21-4BDE-ABCF-94DD626123CA}" destId="{0466955C-8AB2-4372-8AD5-99FA9602A2AA}" srcOrd="1" destOrd="0" presId="urn:microsoft.com/office/officeart/2005/8/layout/hList7#1"/>
    <dgm:cxn modelId="{5FD62480-3D02-48CC-B285-DAE5D5E2BB99}" type="presParOf" srcId="{C7ADD976-8D21-4BDE-ABCF-94DD626123CA}" destId="{F4876D94-23B9-48E3-B4E7-F8CC70D8D231}" srcOrd="2" destOrd="0" presId="urn:microsoft.com/office/officeart/2005/8/layout/hList7#1"/>
    <dgm:cxn modelId="{9B5187FB-5FFA-4421-A273-A428025FEE1B}" type="presParOf" srcId="{C7ADD976-8D21-4BDE-ABCF-94DD626123CA}" destId="{4ABB48F8-2B57-434B-8950-603B3CBAF1E6}" srcOrd="3" destOrd="0" presId="urn:microsoft.com/office/officeart/2005/8/layout/hList7#1"/>
    <dgm:cxn modelId="{B2E86C8B-CDC5-4B07-AC44-79CC9BCDB7E3}" type="presParOf" srcId="{9C0A7D8B-BB2C-4080-AAB3-379433D16271}" destId="{90EEA289-05BA-4D7F-8B0B-9FB150CDF99C}" srcOrd="3" destOrd="0" presId="urn:microsoft.com/office/officeart/2005/8/layout/hList7#1"/>
    <dgm:cxn modelId="{13E285D0-5BA0-4D81-BE0A-A5C0CAC20DF4}" type="presParOf" srcId="{9C0A7D8B-BB2C-4080-AAB3-379433D16271}" destId="{F74E8209-5736-4496-A3AA-1960F9B7D24D}" srcOrd="4" destOrd="0" presId="urn:microsoft.com/office/officeart/2005/8/layout/hList7#1"/>
    <dgm:cxn modelId="{608B3F4C-018D-4260-8467-8E9E3ABEFF36}" type="presParOf" srcId="{F74E8209-5736-4496-A3AA-1960F9B7D24D}" destId="{EAF7BA07-9873-4886-9B93-4492BFD371EF}" srcOrd="0" destOrd="0" presId="urn:microsoft.com/office/officeart/2005/8/layout/hList7#1"/>
    <dgm:cxn modelId="{3E0CDF0A-362E-4E28-AAFD-94C5BCC4AC0D}" type="presParOf" srcId="{F74E8209-5736-4496-A3AA-1960F9B7D24D}" destId="{F58E6EDF-E7DA-48AA-B2DD-FF2C8A84D610}" srcOrd="1" destOrd="0" presId="urn:microsoft.com/office/officeart/2005/8/layout/hList7#1"/>
    <dgm:cxn modelId="{3074166A-FF7C-480D-831C-A7CB8A450ED0}" type="presParOf" srcId="{F74E8209-5736-4496-A3AA-1960F9B7D24D}" destId="{DB6E18A9-DA43-43DE-8C44-3D150752108B}" srcOrd="2" destOrd="0" presId="urn:microsoft.com/office/officeart/2005/8/layout/hList7#1"/>
    <dgm:cxn modelId="{4E516739-6D74-4104-B8FE-82E25E2526CA}" type="presParOf" srcId="{F74E8209-5736-4496-A3AA-1960F9B7D24D}" destId="{E9190541-1B94-445D-97EE-B794DD5AFF86}" srcOrd="3" destOrd="0" presId="urn:microsoft.com/office/officeart/2005/8/layout/hList7#1"/>
    <dgm:cxn modelId="{E03973F9-3468-4A57-A49F-C7D2CFDF48DE}" type="presParOf" srcId="{9C0A7D8B-BB2C-4080-AAB3-379433D16271}" destId="{204446C5-6CCD-43B8-8719-BE5ADBD88F93}" srcOrd="5" destOrd="0" presId="urn:microsoft.com/office/officeart/2005/8/layout/hList7#1"/>
    <dgm:cxn modelId="{2D4E13AB-A01D-408D-8178-F3FC2B6E7D8F}" type="presParOf" srcId="{9C0A7D8B-BB2C-4080-AAB3-379433D16271}" destId="{35BDEB42-A2EF-4330-9A4D-ACA57D0FCBB1}" srcOrd="6" destOrd="0" presId="urn:microsoft.com/office/officeart/2005/8/layout/hList7#1"/>
    <dgm:cxn modelId="{5B2856E1-4589-47A5-BBD6-BB31C0CEF91F}" type="presParOf" srcId="{35BDEB42-A2EF-4330-9A4D-ACA57D0FCBB1}" destId="{54584F56-8AE8-4C46-92D2-E86685835BCF}" srcOrd="0" destOrd="0" presId="urn:microsoft.com/office/officeart/2005/8/layout/hList7#1"/>
    <dgm:cxn modelId="{64690CFD-1522-4396-9617-957DBC475527}" type="presParOf" srcId="{35BDEB42-A2EF-4330-9A4D-ACA57D0FCBB1}" destId="{0E77E9A0-8C37-432C-8096-385100CDE678}" srcOrd="1" destOrd="0" presId="urn:microsoft.com/office/officeart/2005/8/layout/hList7#1"/>
    <dgm:cxn modelId="{52720417-F62E-4ADF-A684-D81693A91DFD}" type="presParOf" srcId="{35BDEB42-A2EF-4330-9A4D-ACA57D0FCBB1}" destId="{D310A525-DD1B-4FAF-B4B9-066D0B736B3F}" srcOrd="2" destOrd="0" presId="urn:microsoft.com/office/officeart/2005/8/layout/hList7#1"/>
    <dgm:cxn modelId="{5FC2E9FE-0AA7-4939-80CF-EB67C3D5B1F0}" type="presParOf" srcId="{35BDEB42-A2EF-4330-9A4D-ACA57D0FCBB1}" destId="{217F003E-752C-4CC4-BD5B-D3463D2C7E8C}" srcOrd="3" destOrd="0" presId="urn:microsoft.com/office/officeart/2005/8/layout/hList7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D654F-960D-4FD2-905B-A3594C00CAFC}">
      <dsp:nvSpPr>
        <dsp:cNvPr id="0" name=""/>
        <dsp:cNvSpPr/>
      </dsp:nvSpPr>
      <dsp:spPr>
        <a:xfrm>
          <a:off x="0" y="0"/>
          <a:ext cx="869230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D275D5-7105-42D3-804D-E4C87807EE52}">
      <dsp:nvSpPr>
        <dsp:cNvPr id="0" name=""/>
        <dsp:cNvSpPr/>
      </dsp:nvSpPr>
      <dsp:spPr>
        <a:xfrm>
          <a:off x="0" y="0"/>
          <a:ext cx="1553410" cy="5032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Цель</a:t>
          </a:r>
          <a:endParaRPr lang="ru-RU" sz="3600" kern="1200" dirty="0"/>
        </a:p>
      </dsp:txBody>
      <dsp:txXfrm>
        <a:off x="0" y="0"/>
        <a:ext cx="1553410" cy="5032375"/>
      </dsp:txXfrm>
    </dsp:sp>
    <dsp:sp modelId="{D46C371B-C371-4C90-BBBE-0DF5B0E418E5}">
      <dsp:nvSpPr>
        <dsp:cNvPr id="0" name=""/>
        <dsp:cNvSpPr/>
      </dsp:nvSpPr>
      <dsp:spPr>
        <a:xfrm>
          <a:off x="1669916" y="209846"/>
          <a:ext cx="7016827" cy="4609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обеспечение условий для развития творческих способностей  детей </a:t>
          </a:r>
          <a:br>
            <a:rPr lang="ru-RU" sz="3200" kern="1200" dirty="0" smtClean="0"/>
          </a:br>
          <a:r>
            <a:rPr lang="ru-RU" sz="3200" kern="1200" dirty="0" smtClean="0"/>
            <a:t>на основе интеграции широкого спектра видов деятельности </a:t>
          </a:r>
          <a:br>
            <a:rPr lang="ru-RU" sz="3200" kern="1200" dirty="0" smtClean="0"/>
          </a:br>
          <a:r>
            <a:rPr lang="ru-RU" sz="3200" kern="1200" dirty="0" smtClean="0"/>
            <a:t>и синтеза развивающих культурных практик в соответствии </a:t>
          </a:r>
          <a:br>
            <a:rPr lang="ru-RU" sz="3200" kern="1200" dirty="0" smtClean="0"/>
          </a:br>
          <a:r>
            <a:rPr lang="ru-RU" sz="3200" kern="1200" dirty="0" smtClean="0"/>
            <a:t>с современными федеральными образовательными стандартами </a:t>
          </a:r>
          <a:br>
            <a:rPr lang="ru-RU" sz="3200" kern="1200" dirty="0" smtClean="0"/>
          </a:br>
          <a:r>
            <a:rPr lang="ru-RU" sz="3200" kern="1200" dirty="0" smtClean="0"/>
            <a:t>и с учетом передовых тенденций </a:t>
          </a:r>
          <a:br>
            <a:rPr lang="ru-RU" sz="3200" kern="1200" dirty="0" smtClean="0"/>
          </a:br>
          <a:r>
            <a:rPr lang="ru-RU" sz="3200" kern="1200" dirty="0" smtClean="0"/>
            <a:t>в научно-технической сфере</a:t>
          </a:r>
          <a:endParaRPr lang="ru-RU" sz="3200" kern="1200" dirty="0"/>
        </a:p>
      </dsp:txBody>
      <dsp:txXfrm>
        <a:off x="1669916" y="209846"/>
        <a:ext cx="7016827" cy="4609437"/>
      </dsp:txXfrm>
    </dsp:sp>
    <dsp:sp modelId="{BD6865F8-C126-4952-BBD1-94A35F5296C7}">
      <dsp:nvSpPr>
        <dsp:cNvPr id="0" name=""/>
        <dsp:cNvSpPr/>
      </dsp:nvSpPr>
      <dsp:spPr>
        <a:xfrm>
          <a:off x="1553410" y="4819283"/>
          <a:ext cx="62136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A1918-E9C8-4A50-A4D8-8136A08F539E}">
      <dsp:nvSpPr>
        <dsp:cNvPr id="0" name=""/>
        <dsp:cNvSpPr/>
      </dsp:nvSpPr>
      <dsp:spPr>
        <a:xfrm rot="10800000">
          <a:off x="302890" y="866"/>
          <a:ext cx="6418290" cy="7939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010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Сеть  организаций – партнёров</a:t>
          </a:r>
          <a:endParaRPr lang="ru-RU" sz="2400" kern="1200" dirty="0"/>
        </a:p>
      </dsp:txBody>
      <dsp:txXfrm rot="10800000">
        <a:off x="501372" y="866"/>
        <a:ext cx="6219808" cy="793929"/>
      </dsp:txXfrm>
    </dsp:sp>
    <dsp:sp modelId="{DF98105B-E9FF-43D9-BC7E-CCACC773F7C3}">
      <dsp:nvSpPr>
        <dsp:cNvPr id="0" name=""/>
        <dsp:cNvSpPr/>
      </dsp:nvSpPr>
      <dsp:spPr>
        <a:xfrm>
          <a:off x="33567" y="1"/>
          <a:ext cx="793929" cy="7939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24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5E3E2FF-E89E-4B4B-890A-377A71DDC913}">
      <dsp:nvSpPr>
        <dsp:cNvPr id="0" name=""/>
        <dsp:cNvSpPr/>
      </dsp:nvSpPr>
      <dsp:spPr>
        <a:xfrm rot="10800000">
          <a:off x="397618" y="1031789"/>
          <a:ext cx="6228834" cy="7939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0101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Обучение педагогов (в т. ч. проективные и рефлексивные практикумы)</a:t>
          </a:r>
          <a:endParaRPr lang="ru-RU" sz="2200" kern="1200" dirty="0"/>
        </a:p>
      </dsp:txBody>
      <dsp:txXfrm rot="10800000">
        <a:off x="596100" y="1031789"/>
        <a:ext cx="6030352" cy="793929"/>
      </dsp:txXfrm>
    </dsp:sp>
    <dsp:sp modelId="{2A9D8FFE-47F3-4461-93C6-AD88FD51EEBC}">
      <dsp:nvSpPr>
        <dsp:cNvPr id="0" name=""/>
        <dsp:cNvSpPr/>
      </dsp:nvSpPr>
      <dsp:spPr>
        <a:xfrm>
          <a:off x="0" y="1014696"/>
          <a:ext cx="793929" cy="79392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24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DFD6E8F-3DFC-4BBE-977F-B682D4A063F1}">
      <dsp:nvSpPr>
        <dsp:cNvPr id="0" name=""/>
        <dsp:cNvSpPr/>
      </dsp:nvSpPr>
      <dsp:spPr>
        <a:xfrm rot="10800000">
          <a:off x="422047" y="2062712"/>
          <a:ext cx="6179976" cy="7939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010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Развивающие занятия</a:t>
          </a:r>
          <a:br>
            <a:rPr lang="ru-RU" sz="2400" kern="1200" dirty="0" smtClean="0"/>
          </a:br>
          <a:r>
            <a:rPr lang="en-US" sz="2400" kern="1200" dirty="0" smtClean="0"/>
            <a:t>[</a:t>
          </a:r>
          <a:r>
            <a:rPr lang="ru-RU" sz="2400" kern="1200" dirty="0" smtClean="0"/>
            <a:t>Дети + Родители+ Педагог</a:t>
          </a:r>
          <a:r>
            <a:rPr lang="en-US" sz="2400" kern="1200" dirty="0" smtClean="0"/>
            <a:t>]</a:t>
          </a:r>
          <a:endParaRPr lang="ru-RU" sz="2400" kern="1200" dirty="0"/>
        </a:p>
      </dsp:txBody>
      <dsp:txXfrm rot="10800000">
        <a:off x="620529" y="2062712"/>
        <a:ext cx="5981494" cy="793929"/>
      </dsp:txXfrm>
    </dsp:sp>
    <dsp:sp modelId="{11506523-B4DF-4B07-9072-B2F72CE3E2BB}">
      <dsp:nvSpPr>
        <dsp:cNvPr id="0" name=""/>
        <dsp:cNvSpPr/>
      </dsp:nvSpPr>
      <dsp:spPr>
        <a:xfrm>
          <a:off x="0" y="2011433"/>
          <a:ext cx="793929" cy="79392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24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1A2873D-0561-472E-A456-5AE5A0CD81C9}">
      <dsp:nvSpPr>
        <dsp:cNvPr id="0" name=""/>
        <dsp:cNvSpPr/>
      </dsp:nvSpPr>
      <dsp:spPr>
        <a:xfrm rot="10800000">
          <a:off x="428493" y="3093635"/>
          <a:ext cx="6167084" cy="7939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0101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Итоговые массовые мероприятия</a:t>
          </a:r>
          <a:endParaRPr lang="ru-RU" sz="2700" kern="1200" dirty="0"/>
        </a:p>
      </dsp:txBody>
      <dsp:txXfrm rot="10800000">
        <a:off x="626975" y="3093635"/>
        <a:ext cx="5968602" cy="793929"/>
      </dsp:txXfrm>
    </dsp:sp>
    <dsp:sp modelId="{D7E72795-DF6B-4BD7-92C1-FD74471F53C9}">
      <dsp:nvSpPr>
        <dsp:cNvPr id="0" name=""/>
        <dsp:cNvSpPr/>
      </dsp:nvSpPr>
      <dsp:spPr>
        <a:xfrm>
          <a:off x="61720" y="3093635"/>
          <a:ext cx="793929" cy="79392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24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0467C-1F19-4372-9F42-193A009EF782}">
      <dsp:nvSpPr>
        <dsp:cNvPr id="0" name=""/>
        <dsp:cNvSpPr/>
      </dsp:nvSpPr>
      <dsp:spPr>
        <a:xfrm>
          <a:off x="2057" y="0"/>
          <a:ext cx="2156701" cy="53516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1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Новоселов С. А.</a:t>
          </a:r>
          <a:endParaRPr lang="ru-RU" sz="17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Директор ИПиПД УрГПУ, директор ООО «ИДИ»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/>
            <a:t>д.п.н</a:t>
          </a:r>
          <a:r>
            <a:rPr lang="ru-RU" sz="1600" kern="1200" dirty="0" smtClean="0"/>
            <a:t>., профессор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Разработчик АС-технологии развития творчества, автор 32 изобретений</a:t>
          </a:r>
          <a:endParaRPr lang="ru-RU" sz="1600" kern="1200" dirty="0"/>
        </a:p>
      </dsp:txBody>
      <dsp:txXfrm>
        <a:off x="2057" y="2140673"/>
        <a:ext cx="2156701" cy="2140673"/>
      </dsp:txXfrm>
    </dsp:sp>
    <dsp:sp modelId="{676AF84D-D526-41AC-BA0B-D7979FF84D32}">
      <dsp:nvSpPr>
        <dsp:cNvPr id="0" name=""/>
        <dsp:cNvSpPr/>
      </dsp:nvSpPr>
      <dsp:spPr>
        <a:xfrm>
          <a:off x="189353" y="321101"/>
          <a:ext cx="1782110" cy="1782110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CBC22-9FFE-4E91-9DB3-A6DD08B194B5}">
      <dsp:nvSpPr>
        <dsp:cNvPr id="0" name=""/>
        <dsp:cNvSpPr/>
      </dsp:nvSpPr>
      <dsp:spPr>
        <a:xfrm>
          <a:off x="2223460" y="0"/>
          <a:ext cx="2156701" cy="53516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1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Бывшева М. В.</a:t>
          </a:r>
          <a:endParaRPr lang="ru-RU" sz="17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Декан факультета педагогики и психологии дошкольного образования </a:t>
          </a:r>
          <a:r>
            <a:rPr lang="ru-RU" sz="1600" kern="1200" dirty="0" err="1" smtClean="0"/>
            <a:t>ИПиПД</a:t>
          </a:r>
          <a:r>
            <a:rPr lang="ru-RU" sz="1600" kern="1200" dirty="0" smtClean="0"/>
            <a:t> УрГПУ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/>
            <a:t>к.п.н</a:t>
          </a:r>
          <a:r>
            <a:rPr lang="ru-RU" sz="1600" kern="1200" dirty="0" smtClean="0"/>
            <a:t>., доцент</a:t>
          </a:r>
          <a:endParaRPr lang="ru-RU" sz="1600" kern="1200" dirty="0"/>
        </a:p>
      </dsp:txBody>
      <dsp:txXfrm>
        <a:off x="2223460" y="2140673"/>
        <a:ext cx="2156701" cy="2140673"/>
      </dsp:txXfrm>
    </dsp:sp>
    <dsp:sp modelId="{4ABB48F8-2B57-434B-8950-603B3CBAF1E6}">
      <dsp:nvSpPr>
        <dsp:cNvPr id="0" name=""/>
        <dsp:cNvSpPr/>
      </dsp:nvSpPr>
      <dsp:spPr>
        <a:xfrm>
          <a:off x="2410755" y="321101"/>
          <a:ext cx="1782110" cy="1782110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/>
          </a:blip>
          <a:srcRect/>
          <a:stretch>
            <a:fillRect/>
          </a:stretch>
        </a:blip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7BA07-9873-4886-9B93-4492BFD371EF}">
      <dsp:nvSpPr>
        <dsp:cNvPr id="0" name=""/>
        <dsp:cNvSpPr/>
      </dsp:nvSpPr>
      <dsp:spPr>
        <a:xfrm>
          <a:off x="4444863" y="0"/>
          <a:ext cx="2156701" cy="53516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1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Ведерникова Н. Н.</a:t>
          </a:r>
          <a:endParaRPr lang="ru-RU" sz="17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начальник отдела Департамента образования Администрации г. Екатеринбурга</a:t>
          </a:r>
          <a:endParaRPr lang="ru-RU" sz="1600" kern="1200" dirty="0"/>
        </a:p>
      </dsp:txBody>
      <dsp:txXfrm>
        <a:off x="4444863" y="2140673"/>
        <a:ext cx="2156701" cy="2140673"/>
      </dsp:txXfrm>
    </dsp:sp>
    <dsp:sp modelId="{E9190541-1B94-445D-97EE-B794DD5AFF86}">
      <dsp:nvSpPr>
        <dsp:cNvPr id="0" name=""/>
        <dsp:cNvSpPr/>
      </dsp:nvSpPr>
      <dsp:spPr>
        <a:xfrm>
          <a:off x="4632158" y="321101"/>
          <a:ext cx="1782110" cy="1782110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84F56-8AE8-4C46-92D2-E86685835BCF}">
      <dsp:nvSpPr>
        <dsp:cNvPr id="0" name=""/>
        <dsp:cNvSpPr/>
      </dsp:nvSpPr>
      <dsp:spPr>
        <a:xfrm>
          <a:off x="6666265" y="0"/>
          <a:ext cx="2156701" cy="53516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1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Иванов П. А.</a:t>
          </a:r>
          <a:endParaRPr lang="ru-RU" sz="17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Магистр педагогики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Администратор, </a:t>
          </a:r>
          <a:br>
            <a:rPr lang="ru-RU" sz="1600" kern="1200" dirty="0" smtClean="0"/>
          </a:br>
          <a:r>
            <a:rPr lang="ru-RU" sz="1600" kern="1200" dirty="0" smtClean="0"/>
            <a:t>веб-разработчик, </a:t>
          </a:r>
          <a:br>
            <a:rPr lang="ru-RU" sz="1600" kern="1200" dirty="0" smtClean="0"/>
          </a:br>
          <a:r>
            <a:rPr lang="en-US" sz="1600" kern="1200" dirty="0" smtClean="0"/>
            <a:t>SEO</a:t>
          </a:r>
          <a:endParaRPr lang="ru-RU" sz="1600" kern="1200" dirty="0"/>
        </a:p>
      </dsp:txBody>
      <dsp:txXfrm>
        <a:off x="6666265" y="2140673"/>
        <a:ext cx="2156701" cy="2140673"/>
      </dsp:txXfrm>
    </dsp:sp>
    <dsp:sp modelId="{217F003E-752C-4CC4-BD5B-D3463D2C7E8C}">
      <dsp:nvSpPr>
        <dsp:cNvPr id="0" name=""/>
        <dsp:cNvSpPr/>
      </dsp:nvSpPr>
      <dsp:spPr>
        <a:xfrm>
          <a:off x="6853561" y="321101"/>
          <a:ext cx="1782110" cy="1782110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/>
          </a:blip>
          <a:srcRect/>
          <a:stretch>
            <a:fillRect/>
          </a:stretch>
        </a:blip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B7BBA-AC0E-44DA-9926-6F15782CDAD4}">
      <dsp:nvSpPr>
        <dsp:cNvPr id="0" name=""/>
        <dsp:cNvSpPr/>
      </dsp:nvSpPr>
      <dsp:spPr>
        <a:xfrm>
          <a:off x="344476" y="4548931"/>
          <a:ext cx="8119023" cy="802752"/>
        </a:xfrm>
        <a:prstGeom prst="leftRightArrow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EEF16AD-19F1-4C91-BF36-0346AB8058F6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5EDF2DA-08DC-421E-8399-17B9554F90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4777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000E58-B452-407F-BB93-EC61B8C4D53F}" type="slidenum">
              <a:rPr lang="ru-RU" altLang="ru-RU">
                <a:latin typeface="Calibri" panose="020F0502020204030204" pitchFamily="34" charset="0"/>
              </a:rPr>
              <a:pPr eaLnBrk="1" hangingPunct="1"/>
              <a:t>13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67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A98E0-B9C1-4291-B965-7813E81EBF0F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22CEC-DC0A-4F9B-AAB7-A0A0FF4D06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1676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3E328-D382-4027-8466-E5F106FABC0D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E2075-6A3B-4EEA-9EF2-259FF0B02F3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9388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D7925-306A-40BD-910C-24E9939A0AE5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B453A-4925-4964-BA00-0A3E290513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3520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46497-0940-43BB-80E4-F1B06D9470DC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AF107-F315-41BE-9371-07FE00B7CAC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404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556B0-C0E2-4EB6-A61B-C7068BD53421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F6CCD-FF02-413F-B562-7BF9AE70A9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659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DE568-EF94-4C65-A613-520C167A487A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75865-AADD-4B30-AAD2-223EF8E43E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319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AE06D-C4D8-4E32-80DD-177331C0DCAD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98F57-297F-4CD0-B685-EB0BCAA4A5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036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EF038-15C5-4D18-B7A0-A2EC9FABC081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3D809-BD83-4BD3-A227-94B5434D62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153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91741-5FA6-455A-B000-FD7746980789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7B4F4-E339-4AA1-B5B4-2EB9979E818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63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884E-B33C-4010-B481-FCBF623DA4B0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D2BF9-F081-4D7C-B10E-3291C4E0F1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249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A1F34-6552-43DE-8A50-87668DCAC14E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9BE6F-E82D-481A-8979-7BD4A14952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98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CC2B09-AA59-4D13-8C7E-4AC8D5DABD3F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96A4BFB-430F-41C4-9AF6-722EAF09042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mailto:inobr@list.r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0" y="3478213"/>
            <a:ext cx="9144000" cy="2152650"/>
          </a:xfrm>
        </p:spPr>
        <p:txBody>
          <a:bodyPr anchor="ctr"/>
          <a:lstStyle/>
          <a:p>
            <a:pPr eaLnBrk="1" hangingPunct="1"/>
            <a:r>
              <a:rPr lang="ru-RU" altLang="ru-RU" sz="4000" b="1" smtClean="0"/>
              <a:t>АС-технология комплексного развития творческих способностей детей и взрослых</a:t>
            </a:r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246813"/>
            <a:ext cx="9144000" cy="466725"/>
          </a:xfrm>
        </p:spPr>
        <p:txBody>
          <a:bodyPr/>
          <a:lstStyle/>
          <a:p>
            <a:pPr eaLnBrk="1" hangingPunct="1"/>
            <a:r>
              <a:rPr lang="ru-RU" altLang="ru-RU" smtClean="0"/>
              <a:t>©      </a:t>
            </a:r>
            <a:r>
              <a:rPr lang="ru-RU" altLang="ru-RU" b="1" smtClean="0"/>
              <a:t>С. А. Новоселов,</a:t>
            </a:r>
            <a:r>
              <a:rPr lang="ru-RU" altLang="ru-RU" smtClean="0"/>
              <a:t> д.п.н., профессор</a:t>
            </a:r>
          </a:p>
        </p:txBody>
      </p:sp>
      <p:pic>
        <p:nvPicPr>
          <p:cNvPr id="2052" name="Picture 2" descr="Z:\ИДИ\Фестиваль детского изобретательства\Логотип\fest-logo-470x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125413"/>
            <a:ext cx="28702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95288" y="404813"/>
            <a:ext cx="8602662" cy="616267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b="1" smtClean="0"/>
              <a:t>Творческий проект как форма реализации метода проектов в образовательном процессе</a:t>
            </a:r>
          </a:p>
          <a:p>
            <a:pPr marL="0" indent="0">
              <a:lnSpc>
                <a:spcPct val="110000"/>
              </a:lnSpc>
              <a:buFont typeface="Times New Roman" panose="02020603050405020304" pitchFamily="18" charset="0"/>
              <a:buNone/>
            </a:pPr>
            <a:r>
              <a:rPr lang="ru-RU" altLang="ru-RU" sz="2600" b="1" smtClean="0"/>
              <a:t>Творческий проект –</a:t>
            </a:r>
            <a:r>
              <a:rPr lang="ru-RU" altLang="ru-RU" sz="2600" smtClean="0"/>
              <a:t> это форма организации самостоятельной практически значимой групповой коллективной или индивидуальной учебно-творческой преобразующей деятельности обучающихся, направленной на достижение результата, соответствующего их потребностям и интересам. Результатом творческого проекта становится самостоятельно разработанный и выполненный обучающимся продукт от идеи до его воплощения, обладающий субъективной и (или) объективной новизной, созданный при консультативной помощи педагога.</a:t>
            </a:r>
            <a:r>
              <a:rPr lang="ru-RU" altLang="ru-RU" sz="2000" smtClean="0"/>
              <a:t>  </a:t>
            </a:r>
          </a:p>
        </p:txBody>
      </p:sp>
      <p:sp>
        <p:nvSpPr>
          <p:cNvPr id="87043" name="Номер слайда 3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9FF1AFB8-32F2-4396-9DF1-F21F7D0B7B41}" type="slidenum">
              <a:rPr lang="ru-RU" altLang="ru-RU" sz="1600" b="1">
                <a:solidFill>
                  <a:srgbClr val="FFFFFF"/>
                </a:solidFill>
                <a:latin typeface="Verdana" panose="020B060403050404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600" b="1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advTm="1425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14959" y="1825624"/>
          <a:ext cx="8692307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75" name="Заголовок 5"/>
          <p:cNvSpPr>
            <a:spLocks noGrp="1"/>
          </p:cNvSpPr>
          <p:nvPr>
            <p:ph type="title"/>
          </p:nvPr>
        </p:nvSpPr>
        <p:spPr>
          <a:xfrm>
            <a:off x="1798638" y="0"/>
            <a:ext cx="7345362" cy="1825625"/>
          </a:xfrm>
        </p:spPr>
        <p:txBody>
          <a:bodyPr/>
          <a:lstStyle/>
          <a:p>
            <a:pPr eaLnBrk="1" hangingPunct="1"/>
            <a:r>
              <a:rPr lang="ru-RU" altLang="ru-RU" sz="3200" smtClean="0"/>
              <a:t>Научно-образовательный проект </a:t>
            </a:r>
            <a:br>
              <a:rPr lang="ru-RU" altLang="ru-RU" sz="3200" smtClean="0"/>
            </a:br>
            <a:r>
              <a:rPr lang="ru-RU" altLang="ru-RU" sz="3200" smtClean="0"/>
              <a:t>«Детская академия изобретательства»</a:t>
            </a:r>
          </a:p>
        </p:txBody>
      </p:sp>
      <p:pic>
        <p:nvPicPr>
          <p:cNvPr id="3076" name="Picture 2" descr="Z:\ИДИ\Фестиваль детского изобретательства\Логотип\fest-logo-470x5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57163"/>
            <a:ext cx="142081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1797050" y="-3175"/>
            <a:ext cx="7346950" cy="1824038"/>
          </a:xfrm>
        </p:spPr>
        <p:txBody>
          <a:bodyPr/>
          <a:lstStyle/>
          <a:p>
            <a:pPr eaLnBrk="1" hangingPunct="1"/>
            <a:r>
              <a:rPr lang="ru-RU" altLang="ru-RU" sz="3200" smtClean="0"/>
              <a:t>Научно-образовательный проект </a:t>
            </a:r>
            <a:br>
              <a:rPr lang="ru-RU" altLang="ru-RU" sz="3200" smtClean="0"/>
            </a:br>
            <a:r>
              <a:rPr lang="ru-RU" altLang="ru-RU" sz="3200" smtClean="0"/>
              <a:t>«Детская академия изобретательства»</a:t>
            </a: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</p:nvPr>
        </p:nvGraphicFramePr>
        <p:xfrm>
          <a:off x="1796400" y="2708920"/>
          <a:ext cx="7024071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2" descr="Z:\ИДИ\Фестиваль детского изобретательства\Логотип\fest-logo-470x5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52400"/>
            <a:ext cx="14224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14488" y="1846263"/>
            <a:ext cx="7435850" cy="676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b="1" dirty="0"/>
              <a:t>Создать  открытое  образовательное  пространство, </a:t>
            </a:r>
            <a:br>
              <a:rPr lang="ru-RU" sz="1900" b="1" dirty="0"/>
            </a:br>
            <a:r>
              <a:rPr lang="ru-RU" sz="1900" b="1" dirty="0"/>
              <a:t>развивающее творческие  способности детей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36998" y="3371877"/>
            <a:ext cx="615553" cy="245996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МЕХАНИЗМЫ</a:t>
            </a:r>
          </a:p>
        </p:txBody>
      </p:sp>
      <p:sp>
        <p:nvSpPr>
          <p:cNvPr id="4103" name="TextBox 1"/>
          <p:cNvSpPr txBox="1">
            <a:spLocks noChangeArrowheads="1"/>
          </p:cNvSpPr>
          <p:nvPr/>
        </p:nvSpPr>
        <p:spPr bwMode="auto">
          <a:xfrm>
            <a:off x="123825" y="1933575"/>
            <a:ext cx="14906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800"/>
              <a:t>Задача: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5070475" y="1263650"/>
            <a:ext cx="3960813" cy="4838700"/>
          </a:xfrm>
        </p:spPr>
        <p:txBody>
          <a:bodyPr/>
          <a:lstStyle/>
          <a:p>
            <a:pPr marL="179388" indent="-179388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smtClean="0"/>
              <a:t>в творческие мероприятия проекта включены более 100 образовательных организаций Екатеринбурга, Челябинска, Снежинска, Первоуральска; Верхней Пышмы, Режа, Тавды и расширение географии происходит непрерывно;</a:t>
            </a:r>
          </a:p>
          <a:p>
            <a:pPr marL="179388" indent="-179388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smtClean="0"/>
              <a:t>организовано научно-методическое сопровождение комплексного развития творческих способностей детей для более чем 2 000 воспитанников дошкольных образовательных организаций и обучающихся школ;</a:t>
            </a:r>
          </a:p>
          <a:p>
            <a:pPr marL="179388" indent="-179388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smtClean="0"/>
              <a:t>в сотворческую деятельность включены сотни родителей;</a:t>
            </a:r>
          </a:p>
          <a:p>
            <a:pPr marL="179388" indent="-179388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smtClean="0"/>
              <a:t>создан сайт детской Академии изобретательства;</a:t>
            </a:r>
          </a:p>
          <a:p>
            <a:pPr marL="179388" indent="-179388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smtClean="0"/>
              <a:t>проведено три Фестиваля детского изобретательства и один летний кубок Детской Академии изобретательства;</a:t>
            </a:r>
          </a:p>
          <a:p>
            <a:pPr marL="179388" indent="-179388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smtClean="0"/>
              <a:t>получено три патента на изобретения детей;</a:t>
            </a:r>
          </a:p>
          <a:p>
            <a:pPr marL="179388" indent="-179388" eaLnBrk="1" hangingPunct="1">
              <a:lnSpc>
                <a:spcPct val="100000"/>
              </a:lnSpc>
              <a:spcBef>
                <a:spcPct val="0"/>
              </a:spcBef>
            </a:pPr>
            <a:endParaRPr lang="ru-RU" altLang="ru-RU" sz="1400" smtClean="0"/>
          </a:p>
        </p:txBody>
      </p:sp>
      <p:sp>
        <p:nvSpPr>
          <p:cNvPr id="6" name="TextBox 5">
            <a:extLst/>
          </p:cNvPr>
          <p:cNvSpPr txBox="1"/>
          <p:nvPr/>
        </p:nvSpPr>
        <p:spPr>
          <a:xfrm>
            <a:off x="5194300" y="931863"/>
            <a:ext cx="3822700" cy="32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/>
              <a:t>Результаты деятельности</a:t>
            </a:r>
          </a:p>
        </p:txBody>
      </p:sp>
      <p:sp>
        <p:nvSpPr>
          <p:cNvPr id="16" name="TextBox 15">
            <a:extLst/>
          </p:cNvPr>
          <p:cNvSpPr txBox="1"/>
          <p:nvPr/>
        </p:nvSpPr>
        <p:spPr bwMode="auto">
          <a:xfrm>
            <a:off x="109538" y="6218238"/>
            <a:ext cx="8907462" cy="508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solidFill>
                  <a:schemeClr val="tx1"/>
                </a:solidFill>
              </a:rPr>
              <a:t>Реализация проекта проводится на инновационных площадках УрГПУ — в лучших дошкольных образовательных организациях и школах  Екатеринбурга и Свердловской области</a:t>
            </a:r>
          </a:p>
        </p:txBody>
      </p:sp>
      <p:sp>
        <p:nvSpPr>
          <p:cNvPr id="9" name="Прямоугольник 8">
            <a:extLst/>
          </p:cNvPr>
          <p:cNvSpPr/>
          <p:nvPr/>
        </p:nvSpPr>
        <p:spPr>
          <a:xfrm>
            <a:off x="3470275" y="863600"/>
            <a:ext cx="1557338" cy="1685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/>
              <a:t>Институт педагогики и психологии детства УрГПУ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/>
              <a:t>осуществляет </a:t>
            </a:r>
            <a:r>
              <a:rPr lang="ru-RU" sz="1050" dirty="0"/>
              <a:t>координацию и научно-методическое руководство проектом </a:t>
            </a:r>
          </a:p>
        </p:txBody>
      </p:sp>
      <p:sp>
        <p:nvSpPr>
          <p:cNvPr id="10" name="Прямоугольник 9">
            <a:extLst/>
          </p:cNvPr>
          <p:cNvSpPr/>
          <p:nvPr/>
        </p:nvSpPr>
        <p:spPr>
          <a:xfrm>
            <a:off x="3470275" y="4224338"/>
            <a:ext cx="1557338" cy="1878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/>
              <a:t>ООО «Институт дизайна инноваций» - проводит инновационную деятельность по апробации научно-практических разработок научной школы профессора Новоселова С.А.</a:t>
            </a:r>
            <a:endParaRPr lang="ru-RU" sz="1050" dirty="0"/>
          </a:p>
        </p:txBody>
      </p:sp>
      <p:sp>
        <p:nvSpPr>
          <p:cNvPr id="11" name="Прямоугольник 10">
            <a:extLst/>
          </p:cNvPr>
          <p:cNvSpPr/>
          <p:nvPr/>
        </p:nvSpPr>
        <p:spPr>
          <a:xfrm>
            <a:off x="3478213" y="2743200"/>
            <a:ext cx="1555750" cy="1287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/>
              <a:t>Департамент образования Администрации г. Екатеринбурга - </a:t>
            </a:r>
            <a:r>
              <a:rPr lang="ru-RU" sz="1050" dirty="0"/>
              <a:t>выполняет функцию  </a:t>
            </a:r>
            <a:r>
              <a:rPr lang="ru-RU" sz="1050" dirty="0" err="1"/>
              <a:t>со-координатора</a:t>
            </a:r>
            <a:r>
              <a:rPr lang="ru-RU" sz="1050" dirty="0"/>
              <a:t> </a:t>
            </a:r>
          </a:p>
        </p:txBody>
      </p:sp>
      <p:sp>
        <p:nvSpPr>
          <p:cNvPr id="12" name="Выноска: стрелка вниз 11">
            <a:extLst/>
          </p:cNvPr>
          <p:cNvSpPr/>
          <p:nvPr/>
        </p:nvSpPr>
        <p:spPr>
          <a:xfrm>
            <a:off x="112713" y="931863"/>
            <a:ext cx="2827337" cy="1503362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0000"/>
                </a:solidFill>
              </a:rPr>
              <a:t>Основное средство реализации проекта: АС-технология (ассоциативно-синектическая технология )</a:t>
            </a:r>
          </a:p>
        </p:txBody>
      </p:sp>
      <p:sp>
        <p:nvSpPr>
          <p:cNvPr id="13" name="Выноска: стрелка вверх 12">
            <a:extLst/>
          </p:cNvPr>
          <p:cNvSpPr/>
          <p:nvPr/>
        </p:nvSpPr>
        <p:spPr>
          <a:xfrm>
            <a:off x="109538" y="4005263"/>
            <a:ext cx="2827337" cy="2097087"/>
          </a:xfrm>
          <a:prstGeom prst="up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Основной способ создания и распространения инновационного педагогического опыта: создание и функционирование научно-образовательной сети, включающей вузы, детские сады и школы</a:t>
            </a:r>
          </a:p>
        </p:txBody>
      </p:sp>
      <p:sp>
        <p:nvSpPr>
          <p:cNvPr id="14" name="Прямоугольник 13">
            <a:extLst/>
          </p:cNvPr>
          <p:cNvSpPr/>
          <p:nvPr/>
        </p:nvSpPr>
        <p:spPr>
          <a:xfrm>
            <a:off x="109538" y="2460625"/>
            <a:ext cx="2827337" cy="153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rgbClr val="FFFFFF"/>
                </a:solidFill>
              </a:rPr>
              <a:t>Сообщество инициативных учёных и педагогов-практиков, которые реализуют проект развития творческих способностей и изобретательства детей.</a:t>
            </a:r>
          </a:p>
        </p:txBody>
      </p:sp>
      <p:sp>
        <p:nvSpPr>
          <p:cNvPr id="15" name="Правая фигурная скобка 14">
            <a:extLst/>
          </p:cNvPr>
          <p:cNvSpPr/>
          <p:nvPr/>
        </p:nvSpPr>
        <p:spPr>
          <a:xfrm rot="10800000">
            <a:off x="3011488" y="1095375"/>
            <a:ext cx="430212" cy="4529138"/>
          </a:xfrm>
          <a:prstGeom prst="rightBrace">
            <a:avLst>
              <a:gd name="adj1" fmla="val 92982"/>
              <a:gd name="adj2" fmla="val 5064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50"/>
          </a:p>
        </p:txBody>
      </p:sp>
      <p:sp>
        <p:nvSpPr>
          <p:cNvPr id="513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600"/>
          </a:xfrm>
        </p:spPr>
        <p:txBody>
          <a:bodyPr/>
          <a:lstStyle/>
          <a:p>
            <a:pPr algn="ctr" eaLnBrk="1" hangingPunct="1"/>
            <a:r>
              <a:rPr lang="ru-RU" altLang="ru-RU" sz="4000" smtClean="0"/>
              <a:t>Общая характеристика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1244600"/>
            <a:ext cx="8169275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6"/>
          <p:cNvSpPr txBox="1">
            <a:spLocks noChangeArrowheads="1"/>
          </p:cNvSpPr>
          <p:nvPr/>
        </p:nvSpPr>
        <p:spPr bwMode="auto">
          <a:xfrm rot="-5400000">
            <a:off x="-2034381" y="3755231"/>
            <a:ext cx="5337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/>
              <a:t>ПАРТНЁРЫ</a:t>
            </a:r>
          </a:p>
        </p:txBody>
      </p:sp>
      <p:pic>
        <p:nvPicPr>
          <p:cNvPr id="614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57150"/>
            <a:ext cx="30829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57150"/>
            <a:ext cx="31416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57150"/>
            <a:ext cx="22828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74688"/>
          </a:xfrm>
        </p:spPr>
        <p:txBody>
          <a:bodyPr/>
          <a:lstStyle/>
          <a:p>
            <a:pPr eaLnBrk="1" hangingPunct="1"/>
            <a:r>
              <a:rPr lang="ru-RU" altLang="ru-RU" sz="4000" smtClean="0"/>
              <a:t>Актуальность</a:t>
            </a:r>
          </a:p>
        </p:txBody>
      </p:sp>
      <p:sp>
        <p:nvSpPr>
          <p:cNvPr id="12" name="Выноска: стрелка вниз 11">
            <a:extLst>
              <a:ext uri="{FF2B5EF4-FFF2-40B4-BE49-F238E27FC236}"/>
            </a:extLst>
          </p:cNvPr>
          <p:cNvSpPr/>
          <p:nvPr/>
        </p:nvSpPr>
        <p:spPr>
          <a:xfrm>
            <a:off x="392113" y="1544638"/>
            <a:ext cx="3951287" cy="2616200"/>
          </a:xfrm>
          <a:prstGeom prst="downArrowCallout">
            <a:avLst>
              <a:gd name="adj1" fmla="val 23519"/>
              <a:gd name="adj2" fmla="val 25000"/>
              <a:gd name="adj3" fmla="val 25000"/>
              <a:gd name="adj4" fmla="val 651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Указ Президента РФ В.В. Путина от 07 мая 2018 г. № 204 «О национальных целях и стратегических задачах развития РФ на период до 2024 г.</a:t>
            </a:r>
          </a:p>
        </p:txBody>
      </p:sp>
      <p:sp>
        <p:nvSpPr>
          <p:cNvPr id="14" name="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577850" y="4203700"/>
            <a:ext cx="3554413" cy="1927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НАЦИОНАЛЬНЫЙ ПРОЕКТ «ОБРАЗОВАНИЕ»</a:t>
            </a:r>
          </a:p>
        </p:txBody>
      </p:sp>
      <p:sp>
        <p:nvSpPr>
          <p:cNvPr id="8197" name="Прямоугольник 10"/>
          <p:cNvSpPr>
            <a:spLocks noChangeArrowheads="1"/>
          </p:cNvSpPr>
          <p:nvPr>
            <p:ph idx="4294967295"/>
          </p:nvPr>
        </p:nvSpPr>
        <p:spPr>
          <a:xfrm>
            <a:off x="5083175" y="4289425"/>
            <a:ext cx="3719513" cy="1895475"/>
          </a:xfrm>
          <a:solidFill>
            <a:schemeClr val="accent1"/>
          </a:solidFill>
          <a:ln w="12700" algn="ctr">
            <a:solidFill>
              <a:srgbClr val="2F528F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smtClean="0"/>
              <a:t>воспитание гармонично развитой и социально ответственной личности</a:t>
            </a:r>
          </a:p>
        </p:txBody>
      </p:sp>
      <p:pic>
        <p:nvPicPr>
          <p:cNvPr id="8198" name="Picture 2" descr="http://moskva-advokat24.ru/sites/default/files/styles/large/public/registr.jpg?itok=nbNWHzJ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184150"/>
            <a:ext cx="18780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9" name="Группа 10"/>
          <p:cNvGrpSpPr>
            <a:grpSpLocks/>
          </p:cNvGrpSpPr>
          <p:nvPr/>
        </p:nvGrpSpPr>
        <p:grpSpPr bwMode="auto">
          <a:xfrm>
            <a:off x="5129213" y="1465263"/>
            <a:ext cx="3625850" cy="1865312"/>
            <a:chOff x="414104" y="-192756"/>
            <a:chExt cx="2262028" cy="1371006"/>
          </a:xfrm>
        </p:grpSpPr>
        <p:sp>
          <p:nvSpPr>
            <p:cNvPr id="84" name="Прямоугольник 8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68575" y="-146083"/>
              <a:ext cx="2207557" cy="132433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5" name="Прямоугольник 8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14104" y="-192756"/>
              <a:ext cx="2207557" cy="13243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</a:rPr>
                <a:t>Федеральный проект</a:t>
              </a:r>
            </a:p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</a:rPr>
                <a:t>«</a:t>
              </a: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Arial" charset="0"/>
                </a:rPr>
                <a:t>Успех каждого ребенка</a:t>
              </a:r>
              <a:r>
                <a:rPr lang="ru-RU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</a:rPr>
                <a:t>»</a:t>
              </a:r>
            </a:p>
          </p:txBody>
        </p:sp>
      </p:grpSp>
      <p:sp>
        <p:nvSpPr>
          <p:cNvPr id="8200" name="Стрелка вправо 26"/>
          <p:cNvSpPr>
            <a:spLocks noChangeArrowheads="1"/>
          </p:cNvSpPr>
          <p:nvPr/>
        </p:nvSpPr>
        <p:spPr bwMode="auto">
          <a:xfrm rot="5400000">
            <a:off x="6319045" y="3564731"/>
            <a:ext cx="855662" cy="485775"/>
          </a:xfrm>
          <a:prstGeom prst="rightArrow">
            <a:avLst>
              <a:gd name="adj1" fmla="val 50000"/>
              <a:gd name="adj2" fmla="val 55078"/>
            </a:avLst>
          </a:prstGeom>
          <a:solidFill>
            <a:schemeClr val="accent1">
              <a:alpha val="52156"/>
            </a:schemeClr>
          </a:solidFill>
          <a:ln w="12700" algn="ctr">
            <a:solidFill>
              <a:srgbClr val="2F528F"/>
            </a:solidFill>
            <a:miter lim="800000"/>
            <a:headEnd/>
            <a:tailEnd/>
          </a:ln>
        </p:spPr>
        <p:txBody>
          <a:bodyPr rot="10800000" vert="eaVert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>
              <a:latin typeface="Verdana" panose="020B0604030504040204" pitchFamily="34" charset="0"/>
            </a:endParaRPr>
          </a:p>
        </p:txBody>
      </p:sp>
      <p:sp>
        <p:nvSpPr>
          <p:cNvPr id="8201" name="Стрелка вправо 26"/>
          <p:cNvSpPr>
            <a:spLocks noChangeArrowheads="1"/>
          </p:cNvSpPr>
          <p:nvPr/>
        </p:nvSpPr>
        <p:spPr bwMode="auto">
          <a:xfrm rot="-2524737">
            <a:off x="4122738" y="3629025"/>
            <a:ext cx="1282700" cy="508000"/>
          </a:xfrm>
          <a:prstGeom prst="rightArrow">
            <a:avLst>
              <a:gd name="adj1" fmla="val 50000"/>
              <a:gd name="adj2" fmla="val 78953"/>
            </a:avLst>
          </a:prstGeom>
          <a:solidFill>
            <a:schemeClr val="accent1">
              <a:alpha val="52156"/>
            </a:schemeClr>
          </a:solidFill>
          <a:ln w="12700" algn="ctr">
            <a:solidFill>
              <a:srgbClr val="2F528F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>
              <a:latin typeface="Verdana" panose="020B0604030504040204" pitchFamily="34" charset="0"/>
            </a:endParaRPr>
          </a:p>
        </p:txBody>
      </p:sp>
      <p:sp>
        <p:nvSpPr>
          <p:cNvPr id="3" name="Стрелка вправо 26"/>
          <p:cNvSpPr/>
          <p:nvPr/>
        </p:nvSpPr>
        <p:spPr>
          <a:xfrm>
            <a:off x="4170363" y="5194300"/>
            <a:ext cx="857250" cy="569913"/>
          </a:xfrm>
          <a:prstGeom prst="rightArrow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93725" y="401638"/>
            <a:ext cx="7886700" cy="795337"/>
          </a:xfrm>
        </p:spPr>
        <p:txBody>
          <a:bodyPr/>
          <a:lstStyle/>
          <a:p>
            <a:r>
              <a:rPr lang="ru-RU" altLang="ru-RU" sz="3600" smtClean="0"/>
              <a:t>Инновационность и уникальность</a:t>
            </a:r>
          </a:p>
        </p:txBody>
      </p:sp>
      <p:sp>
        <p:nvSpPr>
          <p:cNvPr id="56323" name="Объект 2"/>
          <p:cNvSpPr>
            <a:spLocks noGrp="1"/>
          </p:cNvSpPr>
          <p:nvPr>
            <p:ph idx="4294967295"/>
          </p:nvPr>
        </p:nvSpPr>
        <p:spPr>
          <a:xfrm>
            <a:off x="431800" y="1255713"/>
            <a:ext cx="8274050" cy="525621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smtClean="0"/>
              <a:t>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mtClean="0"/>
              <a:t>           </a:t>
            </a:r>
            <a:r>
              <a:rPr lang="ru-RU" altLang="ru-RU" sz="3200" smtClean="0"/>
              <a:t>Проект    «Детская   академия изобретательства»  направлен   на достижение, как высоких массовых, так и уникальных результатов</a:t>
            </a:r>
            <a:r>
              <a:rPr lang="ru-RU" altLang="ru-RU" sz="3200" b="1" smtClean="0"/>
              <a:t> </a:t>
            </a:r>
            <a:r>
              <a:rPr lang="ru-RU" altLang="ru-RU" sz="3200" smtClean="0"/>
              <a:t>в педагогически организованном комплексном развитии изобретательности детей дошкольного и младшего   школьного   возраста посредством актуализации уникальных результатов научных исследований. </a:t>
            </a:r>
          </a:p>
          <a:p>
            <a:endParaRPr lang="ru-RU" altLang="ru-RU" sz="320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93725" y="401638"/>
            <a:ext cx="7886700" cy="795337"/>
          </a:xfrm>
        </p:spPr>
        <p:txBody>
          <a:bodyPr/>
          <a:lstStyle/>
          <a:p>
            <a:r>
              <a:rPr lang="ru-RU" altLang="ru-RU" sz="3600" smtClean="0"/>
              <a:t>Инновационность и уникальность</a:t>
            </a:r>
          </a:p>
        </p:txBody>
      </p:sp>
      <p:sp>
        <p:nvSpPr>
          <p:cNvPr id="57347" name="Объект 2"/>
          <p:cNvSpPr>
            <a:spLocks noGrp="1"/>
          </p:cNvSpPr>
          <p:nvPr>
            <p:ph idx="4294967295"/>
          </p:nvPr>
        </p:nvSpPr>
        <p:spPr>
          <a:xfrm>
            <a:off x="274638" y="1519238"/>
            <a:ext cx="8502650" cy="499268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smtClean="0"/>
              <a:t>  </a:t>
            </a:r>
            <a:endParaRPr lang="ru-RU" altLang="ru-RU" sz="1000" smtClean="0"/>
          </a:p>
          <a:p>
            <a:pPr>
              <a:buFont typeface="Arial" panose="020B0604020202020204" pitchFamily="34" charset="0"/>
              <a:buNone/>
            </a:pPr>
            <a:r>
              <a:rPr lang="ru-RU" altLang="ru-RU" smtClean="0"/>
              <a:t>   </a:t>
            </a:r>
            <a:r>
              <a:rPr lang="ru-RU" altLang="ru-RU" sz="3200" smtClean="0"/>
              <a:t>Главным методологическим инструментом проекта Детская академия изобретательства является  ассоциативно-синектическая технология или сокращённо АС-технология.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3200" smtClean="0"/>
              <a:t>   Это уникальная инновационная технология    комплексного развития творческих   способностей с акцентом на развитие технического изобретательства.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93725" y="401638"/>
            <a:ext cx="7886700" cy="566737"/>
          </a:xfrm>
        </p:spPr>
        <p:txBody>
          <a:bodyPr/>
          <a:lstStyle/>
          <a:p>
            <a:r>
              <a:rPr lang="ru-RU" altLang="ru-RU" sz="3600" smtClean="0"/>
              <a:t>Инновационность и уникальность</a:t>
            </a:r>
          </a:p>
        </p:txBody>
      </p:sp>
      <p:sp>
        <p:nvSpPr>
          <p:cNvPr id="60419" name="Объект 2"/>
          <p:cNvSpPr>
            <a:spLocks noGrp="1"/>
          </p:cNvSpPr>
          <p:nvPr>
            <p:ph idx="4294967295"/>
          </p:nvPr>
        </p:nvSpPr>
        <p:spPr>
          <a:xfrm>
            <a:off x="419100" y="1028700"/>
            <a:ext cx="8358188" cy="555625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ru-RU" altLang="ru-RU" smtClean="0"/>
          </a:p>
          <a:p>
            <a:pPr>
              <a:buFont typeface="Arial" panose="020B0604020202020204" pitchFamily="34" charset="0"/>
              <a:buNone/>
            </a:pPr>
            <a:r>
              <a:rPr lang="ru-RU" altLang="ru-RU" smtClean="0"/>
              <a:t> Главным и самым непонятным для многих секретом АС-технологии является то, что  для эффективного  управления взаимодействием осознанных и неосознанных психических процессов, механизмом «взаимосцепления» осознанной и неосознаваемой информации в процессе творчества является осознанная организация синтеза различных видов творчества в едином изобретательском процессе при ведущей роли словесного творчества, лучше всего стихосложения (или конструирования стихов)!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593725" y="401638"/>
            <a:ext cx="7886700" cy="795337"/>
          </a:xfrm>
        </p:spPr>
        <p:txBody>
          <a:bodyPr/>
          <a:lstStyle/>
          <a:p>
            <a:pPr eaLnBrk="1" hangingPunct="1"/>
            <a:r>
              <a:rPr lang="ru-RU" altLang="ru-RU" sz="3600" smtClean="0"/>
              <a:t>Инновационность и уникальность</a:t>
            </a:r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431800" y="1255713"/>
            <a:ext cx="8274050" cy="525621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mtClean="0"/>
              <a:t> </a:t>
            </a:r>
          </a:p>
          <a:p>
            <a:pPr eaLnBrk="1" hangingPunct="1"/>
            <a:r>
              <a:rPr lang="ru-RU" altLang="ru-RU" smtClean="0"/>
              <a:t>Проектная сотворческая деятельность организуется по следующему алгоритму:</a:t>
            </a:r>
          </a:p>
          <a:p>
            <a:pPr eaLnBrk="1" hangingPunct="1"/>
            <a:r>
              <a:rPr lang="ru-RU" altLang="ru-RU" smtClean="0"/>
              <a:t>1) Участникам предлагается выбрать любое известное им детское литературное произведение: одно или несколько стихотворений детских поэтов, одну или несколько сказок или детских рассказов, или несколько пословиц и поговорок.</a:t>
            </a:r>
          </a:p>
          <a:p>
            <a:pPr eaLnBrk="1" hangingPunct="1"/>
            <a:endParaRPr lang="ru-RU" altLang="ru-RU" smtClean="0"/>
          </a:p>
          <a:p>
            <a:pPr eaLnBrk="1" hangingPunct="1"/>
            <a:endParaRPr lang="ru-RU" altLang="ru-RU" sz="320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7538" y="258763"/>
            <a:ext cx="7970837" cy="769937"/>
          </a:xfrm>
        </p:spPr>
        <p:txBody>
          <a:bodyPr>
            <a:normAutofit fontScale="90000"/>
          </a:bodyPr>
          <a:lstStyle/>
          <a:p>
            <a:r>
              <a:rPr lang="ru-RU" altLang="ru-RU" sz="2500" b="1" smtClean="0"/>
              <a:t>Система определений методологии развития креативности и творчества</a:t>
            </a:r>
            <a:r>
              <a:rPr lang="ru-RU" altLang="ru-RU" sz="4000" smtClean="0"/>
              <a:t> </a:t>
            </a:r>
          </a:p>
        </p:txBody>
      </p:sp>
      <p:sp>
        <p:nvSpPr>
          <p:cNvPr id="75779" name="Объект 2"/>
          <p:cNvSpPr>
            <a:spLocks noGrp="1"/>
          </p:cNvSpPr>
          <p:nvPr>
            <p:ph idx="4294967295"/>
          </p:nvPr>
        </p:nvSpPr>
        <p:spPr>
          <a:xfrm>
            <a:off x="227013" y="1279525"/>
            <a:ext cx="8694737" cy="52324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b="1" smtClean="0"/>
              <a:t>     </a:t>
            </a:r>
            <a:r>
              <a:rPr lang="ru-RU" altLang="ru-RU" sz="2600" b="1" smtClean="0"/>
              <a:t>Творчество </a:t>
            </a:r>
            <a:r>
              <a:rPr lang="ru-RU" altLang="ru-RU" sz="2600" smtClean="0"/>
              <a:t>– это </a:t>
            </a:r>
            <a:r>
              <a:rPr lang="ru-RU" altLang="ru-RU" sz="2600" i="1" smtClean="0"/>
              <a:t>деятельность</a:t>
            </a:r>
            <a:r>
              <a:rPr lang="ru-RU" altLang="ru-RU" sz="2600" smtClean="0"/>
              <a:t> человека, целью которой является создание материальных и духовных объектов, характеризующихся </a:t>
            </a:r>
            <a:r>
              <a:rPr lang="ru-RU" altLang="ru-RU" sz="2600" i="1" smtClean="0"/>
              <a:t>новизной, полезностью и общественной значимостью.</a:t>
            </a:r>
            <a:r>
              <a:rPr lang="ru-RU" altLang="ru-RU" sz="2600" smtClean="0"/>
              <a:t>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2600" b="1" smtClean="0"/>
              <a:t>     Креативность </a:t>
            </a:r>
            <a:r>
              <a:rPr lang="ru-RU" altLang="ru-RU" sz="2600" smtClean="0"/>
              <a:t>– это общая способность к творчеству (В.Н. Дружинин).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2600" smtClean="0"/>
              <a:t>     </a:t>
            </a:r>
            <a:r>
              <a:rPr lang="ru-RU" altLang="ru-RU" sz="2600" b="1" smtClean="0"/>
              <a:t>Креативность</a:t>
            </a:r>
            <a:r>
              <a:rPr lang="ru-RU" altLang="ru-RU" sz="2600" smtClean="0"/>
              <a:t> – это состояние психики человека, характеризующее ее готовность к усмотрению (открытию) или производству чего-либо нового.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2600" smtClean="0"/>
              <a:t>     </a:t>
            </a:r>
            <a:r>
              <a:rPr lang="ru-RU" altLang="ru-RU" sz="2600" b="1" smtClean="0"/>
              <a:t>Креативная деятельность – </a:t>
            </a:r>
            <a:r>
              <a:rPr lang="ru-RU" altLang="ru-RU" sz="2600" smtClean="0"/>
              <a:t>это деятельность, в структуре которой хотя бы в одном компоненте присутствует новизна.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«ИГРЫ-ИГРУШКИ» </a:t>
            </a:r>
            <a:b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или как я изобрела «БОЛУН»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1268" name="Picture 2" descr="C:\Users\User\Documents\МАЙЯ\ЮЛА\01labghgp1216654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833563"/>
            <a:ext cx="790575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593725" y="401638"/>
            <a:ext cx="7886700" cy="795337"/>
          </a:xfrm>
        </p:spPr>
        <p:txBody>
          <a:bodyPr/>
          <a:lstStyle/>
          <a:p>
            <a:pPr eaLnBrk="1" hangingPunct="1"/>
            <a:r>
              <a:rPr lang="ru-RU" altLang="ru-RU" sz="3600" smtClean="0"/>
              <a:t>Инновационность и уникальность</a:t>
            </a:r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>
          <a:xfrm>
            <a:off x="419100" y="1255713"/>
            <a:ext cx="8358188" cy="525621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3200" smtClean="0"/>
              <a:t>    2) По аналогии с сюжетом (сюжетами) выбранных произведений детям предлагается сочинить собственное (индивидуальное или коллективное) литературное произведение. Сотворчество детей с педагогами и родителями на этом этапе приветствуется. В частности, работа по записи предложенных детьми идей, образов и сюжетов сочиняемых произведений полностью выполняется взрослыми.</a:t>
            </a:r>
            <a:endParaRPr lang="ru-RU" altLang="ru-RU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СОЧИНЯЮ СВОЁ СТИХОТВОРЕНИЕ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C:\Users\User\Documents\МАЙЯ\ЮЛА\болун\20180223_132943.jpg"/>
          <p:cNvPicPr>
            <a:picLocks noChangeAspect="1"/>
          </p:cNvPicPr>
          <p:nvPr/>
        </p:nvPicPr>
        <p:blipFill>
          <a:blip r:embed="rId2"/>
          <a:srcRect l="15418" t="17612" r="23589" b="6269"/>
          <a:stretch>
            <a:fillRect/>
          </a:stretch>
        </p:blipFill>
        <p:spPr bwMode="auto">
          <a:xfrm>
            <a:off x="6588125" y="2349500"/>
            <a:ext cx="1728788" cy="1316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ocuments\МАЙЯ\ЮЛА\болун\20180223_133648.jpg"/>
          <p:cNvPicPr>
            <a:picLocks noChangeAspect="1"/>
          </p:cNvPicPr>
          <p:nvPr/>
        </p:nvPicPr>
        <p:blipFill>
          <a:blip r:embed="rId3"/>
          <a:srcRect l="19529" t="11642" r="13364" b="22970"/>
          <a:stretch>
            <a:fillRect/>
          </a:stretch>
        </p:blipFill>
        <p:spPr bwMode="auto">
          <a:xfrm>
            <a:off x="6875463" y="3789363"/>
            <a:ext cx="1882775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Documents\МАЙЯ\ЮЛА\болун\20180223_134945.jpg"/>
          <p:cNvPicPr>
            <a:picLocks noChangeAspect="1"/>
          </p:cNvPicPr>
          <p:nvPr/>
        </p:nvPicPr>
        <p:blipFill>
          <a:blip r:embed="rId4"/>
          <a:srcRect l="16670" t="14030" r="20376" b="6269"/>
          <a:stretch>
            <a:fillRect/>
          </a:stretch>
        </p:blipFill>
        <p:spPr bwMode="auto">
          <a:xfrm>
            <a:off x="6443663" y="5013325"/>
            <a:ext cx="2189162" cy="165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User\Documents\МАЙЯ\ЮЛА\болун\20180223_133259.jpg"/>
          <p:cNvPicPr/>
          <p:nvPr/>
        </p:nvPicPr>
        <p:blipFill>
          <a:blip r:embed="rId5"/>
          <a:srcRect l="21150" t="17612" r="13582" b="5970"/>
          <a:stretch>
            <a:fillRect/>
          </a:stretch>
        </p:blipFill>
        <p:spPr bwMode="auto">
          <a:xfrm>
            <a:off x="7019925" y="908050"/>
            <a:ext cx="1944688" cy="136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 descr="C:\Users\User\Documents\МАЙЯ\ШАР\20180107_1917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02164" flipH="1">
            <a:off x="-520198" y="1368736"/>
            <a:ext cx="4298085" cy="255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20" name="Содержимое 2"/>
          <p:cNvSpPr>
            <a:spLocks noGrp="1"/>
          </p:cNvSpPr>
          <p:nvPr>
            <p:ph idx="1"/>
          </p:nvPr>
        </p:nvSpPr>
        <p:spPr>
          <a:xfrm>
            <a:off x="3717925" y="1033463"/>
            <a:ext cx="5221288" cy="582453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sz="1400" b="1" smtClean="0"/>
              <a:t>ВОЗДУШНЫЙ ШАРИК.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 Мой воздушный, лёгкий шарик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Ярко жёлтый, как фонарик!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Я тебя всё дул и дул,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До огромного надул.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 А ты вырвался из рук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И помчался делать круг!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Сделал восемь оборотов,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Пять петель и поворотов.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 Закружился как волчок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И улёгся на бочок.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Ты не должен убегать,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Я хочу с тобой играть!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 В домик круглый посажу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Хвостиком наружу.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Буду дуть, сколько хочу.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Тебя к дружбе приучу.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400" smtClean="0"/>
              <a:t> </a:t>
            </a:r>
            <a:endParaRPr lang="ru-RU" altLang="ru-RU" sz="160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593725" y="401638"/>
            <a:ext cx="7886700" cy="795337"/>
          </a:xfrm>
        </p:spPr>
        <p:txBody>
          <a:bodyPr/>
          <a:lstStyle/>
          <a:p>
            <a:pPr eaLnBrk="1" hangingPunct="1"/>
            <a:r>
              <a:rPr lang="ru-RU" altLang="ru-RU" sz="3600" smtClean="0"/>
              <a:t>Инновационность и уникальность</a:t>
            </a: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274638" y="1519238"/>
            <a:ext cx="8502650" cy="4992687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mtClean="0"/>
              <a:t>   3) Детям предлагается нарисовать действующих лиц и другие объекты сюжетов сочиненных литературных произведений. При этом педагоги и родители предлагают и помогают детям сделать рисунки при помощи метода алгоритмического рисования. Из полученных алгоритмических рисунков детьми в сотворчестве со взрослыми выполняется оригинальная графическая или живописная композиция. Возможно также рисование комиксов.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7412" name="Picture 4" descr="C:\Users\User\Documents\МАЙЯ\ЮЛА\болун\20180224_184910.jpg"/>
          <p:cNvPicPr>
            <a:picLocks noChangeAspect="1" noChangeArrowheads="1"/>
          </p:cNvPicPr>
          <p:nvPr/>
        </p:nvPicPr>
        <p:blipFill>
          <a:blip r:embed="rId2" cstate="print"/>
          <a:srcRect l="16122" r="16459"/>
          <a:stretch>
            <a:fillRect/>
          </a:stretch>
        </p:blipFill>
        <p:spPr bwMode="auto">
          <a:xfrm>
            <a:off x="3672779" y="1988840"/>
            <a:ext cx="5471221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C:\Users\User\Documents\МАЙЯ\ЮЛА\болун\20180224_1847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28727">
            <a:off x="-174625" y="892175"/>
            <a:ext cx="4551363" cy="273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0756" y="281382"/>
            <a:ext cx="4592149" cy="11430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-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ИЛЛЮСТРАТОР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93725" y="119063"/>
            <a:ext cx="7886700" cy="496887"/>
          </a:xfrm>
        </p:spPr>
        <p:txBody>
          <a:bodyPr/>
          <a:lstStyle/>
          <a:p>
            <a:pPr eaLnBrk="1" hangingPunct="1"/>
            <a:r>
              <a:rPr lang="ru-RU" altLang="ru-RU" sz="3600" smtClean="0"/>
              <a:t>Инновационность и уникальность</a:t>
            </a:r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xfrm>
            <a:off x="230188" y="623888"/>
            <a:ext cx="8726487" cy="59594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mtClean="0"/>
              <a:t>   </a:t>
            </a:r>
            <a:r>
              <a:rPr lang="ru-RU" altLang="ru-RU" sz="2600" smtClean="0"/>
              <a:t>4) Перечитывая вместе с детьми сочиненные литературные произведение и глядя на выполненные детьми рисунки и композиции, педагоги и родители помогают детям увидеть, описать, проанализировать проблемные ситуации, в которых оказываются или могут оказаться герои их сочинений.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600" smtClean="0"/>
              <a:t>    5) Детям предлагается устранить увиденную проблему с помощью придумывания новых устройств и способов, новых машин и механизмов, новых веществ и предметов труда, игры и быта. Это придумывание, а, по сути, изобретательская деятельность детей, организуется с помощью применения одного из ассоциативных методов творчества, например, с помощью метода фокальных объектов.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vmage.ru/upload/iblock/0ca/0ca0c993ab1ac6435d3e525c1c748b6b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819828" y="1649339"/>
            <a:ext cx="2820113" cy="296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816" y="230252"/>
            <a:ext cx="8229600" cy="1143000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АССОЦИАЦИи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412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8" name="Рисунок 7" descr="C:\Users\User\Documents\МАЙЯ\ЮЛА\болун\20180223_134945.jpg"/>
          <p:cNvPicPr>
            <a:picLocks noChangeAspect="1"/>
          </p:cNvPicPr>
          <p:nvPr/>
        </p:nvPicPr>
        <p:blipFill>
          <a:blip r:embed="rId3"/>
          <a:srcRect l="16670" t="14030" r="20376" b="6269"/>
          <a:stretch>
            <a:fillRect/>
          </a:stretch>
        </p:blipFill>
        <p:spPr bwMode="auto">
          <a:xfrm>
            <a:off x="649288" y="1905000"/>
            <a:ext cx="4238625" cy="259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7" name="Picture 5" descr="C:\Users\User\Documents\МАЙЯ\ЮЛА\2.jpg"/>
          <p:cNvPicPr>
            <a:picLocks noChangeAspect="1" noChangeArrowheads="1"/>
          </p:cNvPicPr>
          <p:nvPr/>
        </p:nvPicPr>
        <p:blipFill>
          <a:blip r:embed="rId4" cstate="print"/>
          <a:srcRect t="13976"/>
          <a:stretch>
            <a:fillRect/>
          </a:stretch>
        </p:blipFill>
        <p:spPr bwMode="auto">
          <a:xfrm>
            <a:off x="915428" y="4802735"/>
            <a:ext cx="3468565" cy="1358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s://www.fantasianew.ru/wa-data/public/shop/products/45/95/29545/images/49310/49310.970.jpg"/>
          <p:cNvPicPr>
            <a:picLocks noChangeAspect="1" noChangeArrowheads="1"/>
          </p:cNvPicPr>
          <p:nvPr/>
        </p:nvPicPr>
        <p:blipFill>
          <a:blip r:embed="rId5" cstate="print"/>
          <a:srcRect t="10274" b="16096"/>
          <a:stretch>
            <a:fillRect/>
          </a:stretch>
        </p:blipFill>
        <p:spPr bwMode="auto">
          <a:xfrm>
            <a:off x="6228559" y="4477997"/>
            <a:ext cx="2137774" cy="1495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http://static.twincms.com/cqj5t9w/bin/8zgegn3q63u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3928" y="4495087"/>
            <a:ext cx="1728337" cy="1728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93725" y="401638"/>
            <a:ext cx="7886700" cy="566737"/>
          </a:xfrm>
        </p:spPr>
        <p:txBody>
          <a:bodyPr/>
          <a:lstStyle/>
          <a:p>
            <a:pPr eaLnBrk="1" hangingPunct="1"/>
            <a:r>
              <a:rPr lang="ru-RU" altLang="ru-RU" sz="3600" smtClean="0"/>
              <a:t>Инновационность и уникальность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4294967295"/>
          </p:nvPr>
        </p:nvSpPr>
        <p:spPr>
          <a:xfrm>
            <a:off x="419100" y="1028700"/>
            <a:ext cx="8358188" cy="5200650"/>
          </a:xfrm>
        </p:spPr>
        <p:txBody>
          <a:bodyPr/>
          <a:lstStyle/>
          <a:p>
            <a:pPr eaLnBrk="1" hangingPunct="1"/>
            <a:r>
              <a:rPr lang="ru-RU" altLang="ru-RU" smtClean="0"/>
              <a:t>6) Придуманное техническое изобретение (устройство, способ, механизм и т.д.) зарисовывается и ему пытаются найти место на выполненных ранее композициях.</a:t>
            </a:r>
          </a:p>
          <a:p>
            <a:pPr eaLnBrk="1" hangingPunct="1"/>
            <a:r>
              <a:rPr lang="ru-RU" altLang="ru-RU" smtClean="0"/>
              <a:t>7) Анализируя, обсуждая с детьми полученные визуальные композиции с включенными в них техническими изобретениями, детям предлагается досочинить написанные ранее литературные произведения так, чтобы изобретенные ими технические устройства или предметы игры, труда и быта, позволили усилить позитивные смыслы произведения.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-171400"/>
            <a:ext cx="8229600" cy="1143000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- ИЗОБРЕТАТЕЛЬ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9459" name="Picture 3" descr="C:\Users\User\Documents\МАЙЯ\ЮЛА\болун\20180224_184754.jpg"/>
          <p:cNvPicPr>
            <a:picLocks noChangeAspect="1" noChangeArrowheads="1"/>
          </p:cNvPicPr>
          <p:nvPr/>
        </p:nvPicPr>
        <p:blipFill>
          <a:blip r:embed="rId2" cstate="print"/>
          <a:srcRect l="8116" r="13425"/>
          <a:stretch>
            <a:fillRect/>
          </a:stretch>
        </p:blipFill>
        <p:spPr bwMode="auto">
          <a:xfrm>
            <a:off x="230736" y="1021240"/>
            <a:ext cx="2241182" cy="1713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Picture 5" descr="C:\Users\User\Documents\МАЙЯ\ЮЛА\болун\20180223_212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16454">
            <a:off x="616381" y="3215251"/>
            <a:ext cx="4295778" cy="2577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User\Documents\МАЙЯ\ЮЛА\болун\20180223_134945.jpg"/>
          <p:cNvPicPr>
            <a:picLocks noChangeAspect="1"/>
          </p:cNvPicPr>
          <p:nvPr/>
        </p:nvPicPr>
        <p:blipFill>
          <a:blip r:embed="rId4"/>
          <a:srcRect l="16670" t="14030" r="20376" b="6269"/>
          <a:stretch>
            <a:fillRect/>
          </a:stretch>
        </p:blipFill>
        <p:spPr bwMode="auto">
          <a:xfrm>
            <a:off x="2994025" y="1585913"/>
            <a:ext cx="2849563" cy="215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2" name="Picture 6" descr="C:\Users\User\Documents\МАЙЯ\ЮЛА\болун\20180223_2112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995507" y="2180130"/>
            <a:ext cx="4662187" cy="279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-324544" y="5589240"/>
            <a:ext cx="4355976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«БОЛУНА»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76672"/>
            <a:ext cx="6372200" cy="11430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ДУЙ И ИГРАЙ, </a:t>
            </a:r>
            <a:b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СКУКИ НЕ ЗНАЙ С «БОЛУНОМ»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500563" y="1412875"/>
            <a:ext cx="43561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0482" name="Picture 2" descr="C:\Users\User\Documents\МАЙЯ\ЮЛА\болун\20180223_214419.jpg"/>
          <p:cNvPicPr>
            <a:picLocks noChangeAspect="1" noChangeArrowheads="1"/>
          </p:cNvPicPr>
          <p:nvPr/>
        </p:nvPicPr>
        <p:blipFill>
          <a:blip r:embed="rId2" cstate="print"/>
          <a:srcRect l="21067" r="31534" b="3445"/>
          <a:stretch>
            <a:fillRect/>
          </a:stretch>
        </p:blipFill>
        <p:spPr bwMode="auto">
          <a:xfrm>
            <a:off x="2251269" y="3529411"/>
            <a:ext cx="2191996" cy="267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C:\Users\User\Documents\МАЙЯ\ЮЛА\болун\20180223_214854.jpg"/>
          <p:cNvPicPr>
            <a:picLocks noChangeAspect="1" noChangeArrowheads="1"/>
          </p:cNvPicPr>
          <p:nvPr/>
        </p:nvPicPr>
        <p:blipFill>
          <a:blip r:embed="rId3" cstate="print"/>
          <a:srcRect l="14595" t="6950" r="20771"/>
          <a:stretch>
            <a:fillRect/>
          </a:stretch>
        </p:blipFill>
        <p:spPr bwMode="auto">
          <a:xfrm>
            <a:off x="5520000" y="1264002"/>
            <a:ext cx="2448272" cy="2114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5" descr="C:\Users\User\Documents\МАЙЯ\ЮЛА\болун\20180224_142315.jpg"/>
          <p:cNvPicPr>
            <a:picLocks noChangeAspect="1" noChangeArrowheads="1"/>
          </p:cNvPicPr>
          <p:nvPr/>
        </p:nvPicPr>
        <p:blipFill>
          <a:blip r:embed="rId4" cstate="print"/>
          <a:srcRect l="23037" r="18092" b="1881"/>
          <a:stretch>
            <a:fillRect/>
          </a:stretch>
        </p:blipFill>
        <p:spPr bwMode="auto">
          <a:xfrm>
            <a:off x="4504168" y="3854153"/>
            <a:ext cx="2177914" cy="2177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C:\Users\User\Documents\МАЙЯ\ЮЛА\болун\20180224_191624.jpg"/>
          <p:cNvPicPr>
            <a:picLocks noChangeAspect="1" noChangeArrowheads="1"/>
          </p:cNvPicPr>
          <p:nvPr/>
        </p:nvPicPr>
        <p:blipFill>
          <a:blip r:embed="rId5" cstate="print"/>
          <a:srcRect l="17372" r="18105"/>
          <a:stretch>
            <a:fillRect/>
          </a:stretch>
        </p:blipFill>
        <p:spPr bwMode="auto">
          <a:xfrm>
            <a:off x="145278" y="479730"/>
            <a:ext cx="2339752" cy="217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7" name="Picture 7" descr="C:\Users\User\Documents\МАЙЯ\ЮЛА\болун\20180224_191626.jpg"/>
          <p:cNvPicPr>
            <a:picLocks noChangeAspect="1" noChangeArrowheads="1"/>
          </p:cNvPicPr>
          <p:nvPr/>
        </p:nvPicPr>
        <p:blipFill>
          <a:blip r:embed="rId6" cstate="print"/>
          <a:srcRect l="21840" r="11833"/>
          <a:stretch>
            <a:fillRect/>
          </a:stretch>
        </p:blipFill>
        <p:spPr bwMode="auto">
          <a:xfrm>
            <a:off x="2776014" y="1341689"/>
            <a:ext cx="2394924" cy="2166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8" name="Picture 8" descr="C:\Users\User\Documents\МАЙЯ\ЮЛА\болун\20180224_192112.jpg"/>
          <p:cNvPicPr>
            <a:picLocks noChangeAspect="1" noChangeArrowheads="1"/>
          </p:cNvPicPr>
          <p:nvPr/>
        </p:nvPicPr>
        <p:blipFill>
          <a:blip r:embed="rId7" cstate="print"/>
          <a:srcRect l="19720" r="22353" b="3454"/>
          <a:stretch>
            <a:fillRect/>
          </a:stretch>
        </p:blipFill>
        <p:spPr bwMode="auto">
          <a:xfrm>
            <a:off x="0" y="3006275"/>
            <a:ext cx="2151112" cy="2151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9" name="Picture 9" descr="C:\Users\User\Documents\МАЙЯ\ЮЛА\болун\20180224_142415.jpg"/>
          <p:cNvPicPr>
            <a:picLocks noChangeAspect="1" noChangeArrowheads="1"/>
          </p:cNvPicPr>
          <p:nvPr/>
        </p:nvPicPr>
        <p:blipFill>
          <a:blip r:embed="rId8" cstate="print"/>
          <a:srcRect l="7653" r="18365"/>
          <a:stretch>
            <a:fillRect/>
          </a:stretch>
        </p:blipFill>
        <p:spPr bwMode="auto">
          <a:xfrm>
            <a:off x="6861770" y="4059252"/>
            <a:ext cx="1889124" cy="170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7538" y="258763"/>
            <a:ext cx="7970837" cy="974725"/>
          </a:xfrm>
        </p:spPr>
        <p:txBody>
          <a:bodyPr>
            <a:normAutofit fontScale="90000"/>
          </a:bodyPr>
          <a:lstStyle/>
          <a:p>
            <a:r>
              <a:rPr lang="ru-RU" altLang="ru-RU" sz="2500" b="1" smtClean="0"/>
              <a:t>Система определений методологии развития креативности и творчества</a:t>
            </a:r>
            <a:r>
              <a:rPr lang="ru-RU" altLang="ru-RU" sz="4000" smtClean="0"/>
              <a:t> </a:t>
            </a:r>
          </a:p>
        </p:txBody>
      </p:sp>
      <p:sp>
        <p:nvSpPr>
          <p:cNvPr id="76803" name="Объект 2"/>
          <p:cNvSpPr>
            <a:spLocks noGrp="1"/>
          </p:cNvSpPr>
          <p:nvPr>
            <p:ph idx="4294967295"/>
          </p:nvPr>
        </p:nvSpPr>
        <p:spPr>
          <a:xfrm>
            <a:off x="227013" y="1279525"/>
            <a:ext cx="8694737" cy="52324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b="1" smtClean="0"/>
              <a:t>     Виды креативной деятельности:</a:t>
            </a:r>
          </a:p>
          <a:p>
            <a:r>
              <a:rPr lang="ru-RU" altLang="ru-RU" b="1" smtClean="0"/>
              <a:t>познавательная</a:t>
            </a:r>
            <a:r>
              <a:rPr lang="ru-RU" altLang="ru-RU" smtClean="0"/>
              <a:t> </a:t>
            </a:r>
            <a:r>
              <a:rPr lang="ru-RU" altLang="ru-RU" b="1" smtClean="0"/>
              <a:t>(исследовательская) деятельность</a:t>
            </a:r>
            <a:r>
              <a:rPr lang="ru-RU" altLang="ru-RU" smtClean="0"/>
              <a:t> – это </a:t>
            </a:r>
            <a:r>
              <a:rPr lang="ru-RU" altLang="ru-RU" i="1" smtClean="0"/>
              <a:t>позитивно ориентированная</a:t>
            </a:r>
            <a:r>
              <a:rPr lang="ru-RU" altLang="ru-RU" smtClean="0"/>
              <a:t> деятельность </a:t>
            </a:r>
            <a:r>
              <a:rPr lang="ru-RU" altLang="ru-RU" i="1" smtClean="0"/>
              <a:t>по усмотрению (открытию)</a:t>
            </a:r>
            <a:r>
              <a:rPr lang="ru-RU" altLang="ru-RU" smtClean="0"/>
              <a:t> новой информации и новых знаний об объективном мире, человеческом обществе и внутреннем мире человека, (например, новые для человека сущности объективного и внутреннего человеческого мира, их явления, процессы, закономерности и законы),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i="1" smtClean="0"/>
              <a:t>   её результаты полезны, так как помогают человеку лучше ориентироваться в организации отношений с миром и самим собой</a:t>
            </a:r>
            <a:r>
              <a:rPr lang="ru-RU" altLang="ru-RU" smtClean="0"/>
              <a:t> ;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mtClean="0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Обеспечение патентоспособности</a:t>
            </a:r>
          </a:p>
        </p:txBody>
      </p:sp>
      <p:pic>
        <p:nvPicPr>
          <p:cNvPr id="21507" name="Содержимое 3" descr="0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188" y="2154238"/>
            <a:ext cx="2058987" cy="2776537"/>
          </a:xfrm>
        </p:spPr>
      </p:pic>
      <p:pic>
        <p:nvPicPr>
          <p:cNvPr id="21508" name="Содержимое 3" descr="0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2043113"/>
            <a:ext cx="2363788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Содержимое 3" descr="003в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2093913"/>
            <a:ext cx="295433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Обеспечение патентоспособности</a:t>
            </a:r>
          </a:p>
        </p:txBody>
      </p:sp>
      <p:pic>
        <p:nvPicPr>
          <p:cNvPr id="22531" name="Содержимое 3" descr="00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0950" y="2144713"/>
            <a:ext cx="2722563" cy="3827462"/>
          </a:xfrm>
        </p:spPr>
      </p:pic>
      <p:pic>
        <p:nvPicPr>
          <p:cNvPr id="22532" name="Содержимое 3" descr="0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2406650"/>
            <a:ext cx="2760662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0" y="109538"/>
            <a:ext cx="9144000" cy="1325562"/>
          </a:xfrm>
        </p:spPr>
        <p:txBody>
          <a:bodyPr/>
          <a:lstStyle/>
          <a:p>
            <a:pPr algn="ctr" eaLnBrk="1" hangingPunct="1"/>
            <a:r>
              <a:rPr lang="ru-RU" altLang="ru-RU" smtClean="0"/>
              <a:t>Достижимость результатов</a:t>
            </a:r>
          </a:p>
        </p:txBody>
      </p:sp>
      <p:pic>
        <p:nvPicPr>
          <p:cNvPr id="2355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35100"/>
            <a:ext cx="2987675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1435100"/>
            <a:ext cx="2987675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100"/>
            <a:ext cx="2987675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0" y="5607050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altLang="ru-RU" sz="2000"/>
              <a:t>Из 30 конкурсных работ участников финала 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altLang="ru-RU" sz="2000"/>
              <a:t>Фестиваля детского изобретательства  </a:t>
            </a:r>
            <a:r>
              <a:rPr lang="ru-RU" altLang="ru-RU" sz="2400" b="1"/>
              <a:t>5–7 патентоспособны!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00113"/>
          </a:xfrm>
        </p:spPr>
        <p:txBody>
          <a:bodyPr/>
          <a:lstStyle/>
          <a:p>
            <a:pPr algn="ctr" eaLnBrk="1" hangingPunct="1"/>
            <a:r>
              <a:rPr lang="ru-RU" altLang="ru-RU" smtClean="0"/>
              <a:t>Достижимость результатов</a:t>
            </a:r>
          </a:p>
        </p:txBody>
      </p:sp>
      <p:pic>
        <p:nvPicPr>
          <p:cNvPr id="2457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4178300"/>
            <a:ext cx="392112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1376363"/>
            <a:ext cx="388937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366838"/>
            <a:ext cx="3767137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Вручение патентов детской академии изобретательства</a:t>
            </a:r>
          </a:p>
        </p:txBody>
      </p:sp>
      <p:pic>
        <p:nvPicPr>
          <p:cNvPr id="25603" name="Содержимое 3" descr="2f16d66d40bf3441a15d929aadc49f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0963" y="1879600"/>
            <a:ext cx="3651250" cy="4725988"/>
          </a:xfrm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889125"/>
            <a:ext cx="3676650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82947" name="Picture 2" descr="C:\Users\user\Pictures\ФДИ2019\8a35222f95331d488e6d2dc21f1fd9e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513" y="298450"/>
            <a:ext cx="8537575" cy="6107113"/>
          </a:xfr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Семейное изобретательство</a:t>
            </a:r>
          </a:p>
        </p:txBody>
      </p:sp>
      <p:pic>
        <p:nvPicPr>
          <p:cNvPr id="26627" name="Содержимое 5" descr="a45c62cd08ab43fd0999467e4fe462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700" y="1470025"/>
            <a:ext cx="7780338" cy="51863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Сотворчество детей, педагогов и родителей</a:t>
            </a:r>
          </a:p>
        </p:txBody>
      </p:sp>
      <p:pic>
        <p:nvPicPr>
          <p:cNvPr id="27651" name="Содержимое 3" descr="5765419e26be153b148c64d16a8af42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813" y="1817688"/>
            <a:ext cx="3582987" cy="4635500"/>
          </a:xfrm>
        </p:spPr>
      </p:pic>
      <p:pic>
        <p:nvPicPr>
          <p:cNvPr id="27652" name="Picture 2" descr="C:\Users\user\Pictures\ФДИ2019\409bb2003c187abfcab4617ece65d2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1785938"/>
            <a:ext cx="359092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Один из продуктов сотворчества</a:t>
            </a:r>
          </a:p>
        </p:txBody>
      </p:sp>
      <p:pic>
        <p:nvPicPr>
          <p:cNvPr id="83971" name="Содержимое 3" descr="c4c15f205f709023d8fea82651e805b8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538" y="1601788"/>
            <a:ext cx="7597775" cy="4995862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9144000" cy="800100"/>
          </a:xfrm>
        </p:spPr>
        <p:txBody>
          <a:bodyPr anchor="b"/>
          <a:lstStyle/>
          <a:p>
            <a:pPr algn="ctr"/>
            <a:r>
              <a:rPr lang="ru-RU" altLang="ru-RU" sz="3200" smtClean="0"/>
              <a:t>Потенциальное партнёрство</a:t>
            </a:r>
          </a:p>
        </p:txBody>
      </p:sp>
      <p:sp>
        <p:nvSpPr>
          <p:cNvPr id="69635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0" y="965200"/>
            <a:ext cx="9144000" cy="36512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1600" smtClean="0"/>
              <a:t>С нобелевским лауреатом К. С. Новоселовым</a:t>
            </a:r>
          </a:p>
        </p:txBody>
      </p:sp>
      <p:sp>
        <p:nvSpPr>
          <p:cNvPr id="69636" name="AutoShape 6" descr="imap://paul%40uspu%2Eme@imap.mail.ru:993/fetch%3EUID%3E/INBOX%3E8957?part=1.2&amp;type=image/jpeg&amp;filename=IMG_57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9637" name="AutoShape 8" descr="imap://paul%40uspu%2Eme@imap.mail.ru:993/fetch%3EUID%3E/INBOX%3E8957?part=1.2&amp;type=image/jpeg&amp;filename=IMG_5711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69638" name=" 9"/>
          <p:cNvPicPr>
            <a:picLocks noGrp="1" noChangeAspect="1"/>
          </p:cNvPicPr>
          <p:nvPr>
            <p:ph idx="4294967295"/>
          </p:nvPr>
        </p:nvPicPr>
        <p:blipFill>
          <a:blip r:embed="rId2">
            <a:lum bright="6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75" y="1825625"/>
            <a:ext cx="6013450" cy="4860925"/>
          </a:xfrm>
        </p:spPr>
      </p:pic>
      <p:pic>
        <p:nvPicPr>
          <p:cNvPr id="69639" name="Picture 9" descr="Z:\ИТ\доклад20-042018Новоселов\IMG_5711.JPG"/>
          <p:cNvPicPr>
            <a:picLocks noChangeAspect="1" noChangeArrowheads="1"/>
          </p:cNvPicPr>
          <p:nvPr/>
        </p:nvPicPr>
        <p:blipFill>
          <a:blip r:embed="rId3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5625"/>
            <a:ext cx="287655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7538" y="258763"/>
            <a:ext cx="7970837" cy="974725"/>
          </a:xfrm>
        </p:spPr>
        <p:txBody>
          <a:bodyPr>
            <a:normAutofit fontScale="90000"/>
          </a:bodyPr>
          <a:lstStyle/>
          <a:p>
            <a:r>
              <a:rPr lang="ru-RU" altLang="ru-RU" sz="2500" b="1" smtClean="0"/>
              <a:t>Система определений методологии развития креативности и творчества</a:t>
            </a:r>
            <a:r>
              <a:rPr lang="ru-RU" altLang="ru-RU" sz="4000" smtClean="0"/>
              <a:t> </a:t>
            </a:r>
          </a:p>
        </p:txBody>
      </p:sp>
      <p:sp>
        <p:nvSpPr>
          <p:cNvPr id="77827" name="Объект 2"/>
          <p:cNvSpPr>
            <a:spLocks noGrp="1"/>
          </p:cNvSpPr>
          <p:nvPr>
            <p:ph idx="4294967295"/>
          </p:nvPr>
        </p:nvSpPr>
        <p:spPr>
          <a:xfrm>
            <a:off x="227013" y="1279525"/>
            <a:ext cx="8694737" cy="52324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b="1" smtClean="0"/>
              <a:t>     Виды креативной деятельности:</a:t>
            </a:r>
          </a:p>
          <a:p>
            <a:r>
              <a:rPr lang="ru-RU" altLang="ru-RU" b="1" smtClean="0"/>
              <a:t>творческая деятельность</a:t>
            </a:r>
            <a:r>
              <a:rPr lang="ru-RU" altLang="ru-RU" smtClean="0"/>
              <a:t> – это позитивно ориентированная деятельность </a:t>
            </a:r>
            <a:r>
              <a:rPr lang="ru-RU" altLang="ru-RU" i="1" smtClean="0"/>
              <a:t>по созданию</a:t>
            </a:r>
            <a:r>
              <a:rPr lang="ru-RU" altLang="ru-RU" smtClean="0"/>
              <a:t> новых, полезных и значимых для человека и общества материальных и духовных объектов;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b="1" smtClean="0"/>
              <a:t>  её разновидность - изобретательская деятельность</a:t>
            </a:r>
            <a:r>
              <a:rPr lang="ru-RU" altLang="ru-RU" smtClean="0"/>
              <a:t> – это творческая деятельность, направленная на решение задач в любой области техники посредством создания новых промышленно применимых устройств, искусственных веществ и способов воздействия на материальные объекты;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mtClean="0"/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 algn="ctr"/>
            <a:r>
              <a:rPr lang="ru-RU" altLang="ru-RU" smtClean="0"/>
              <a:t>Компетентность команды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</p:nvPr>
        </p:nvGraphicFramePr>
        <p:xfrm>
          <a:off x="138222" y="1325563"/>
          <a:ext cx="8825025" cy="535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700" smtClean="0"/>
              <a:t>Спасибо за внимание!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>
          <a:xfrm>
            <a:off x="323850" y="1700213"/>
            <a:ext cx="8569325" cy="4465637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mtClean="0"/>
              <a:t>	</a:t>
            </a:r>
            <a:r>
              <a:rPr lang="en-US" altLang="ru-RU" smtClean="0"/>
              <a:t>  </a:t>
            </a:r>
            <a:r>
              <a:rPr lang="ru-RU" altLang="ru-RU" sz="3600" smtClean="0"/>
              <a:t>р.т. (343) 235-76-65;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3600" smtClean="0"/>
              <a:t>  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3600" smtClean="0"/>
              <a:t> </a:t>
            </a:r>
            <a:r>
              <a:rPr lang="en-US" altLang="ru-RU" sz="3600" smtClean="0"/>
              <a:t>e-mail</a:t>
            </a:r>
            <a:r>
              <a:rPr lang="ru-RU" altLang="ru-RU" sz="3600" smtClean="0"/>
              <a:t>: </a:t>
            </a:r>
            <a:r>
              <a:rPr lang="en-US" altLang="ru-RU" sz="3600" smtClean="0"/>
              <a:t> </a:t>
            </a:r>
            <a:r>
              <a:rPr lang="en-US" altLang="ru-RU" sz="3600" smtClean="0">
                <a:hlinkClick r:id="rId2"/>
              </a:rPr>
              <a:t>inobr@list.ru</a:t>
            </a:r>
            <a:r>
              <a:rPr lang="ru-RU" altLang="ru-RU" sz="3600" smtClean="0"/>
              <a:t>,</a:t>
            </a:r>
            <a:r>
              <a:rPr lang="en-US" altLang="ru-RU" sz="3600" smtClean="0"/>
              <a:t> </a:t>
            </a:r>
            <a:endParaRPr lang="ru-RU" altLang="ru-RU" sz="3600" smtClean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3600" smtClean="0"/>
              <a:t>   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3600" smtClean="0"/>
              <a:t> 620017, Екатеринбург, пр. Космонавтов,</a:t>
            </a:r>
            <a:r>
              <a:rPr lang="en-US" altLang="ru-RU" sz="3600" smtClean="0"/>
              <a:t> 26</a:t>
            </a:r>
            <a:r>
              <a:rPr lang="ru-RU" altLang="ru-RU" sz="3600" smtClean="0"/>
              <a:t>, к.259,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3600" smtClean="0"/>
              <a:t>  директор Института педагогики и психологии детства</a:t>
            </a:r>
            <a:endParaRPr lang="en-US" altLang="ru-RU" sz="3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7538" y="258763"/>
            <a:ext cx="7970837" cy="974725"/>
          </a:xfrm>
        </p:spPr>
        <p:txBody>
          <a:bodyPr>
            <a:normAutofit fontScale="90000"/>
          </a:bodyPr>
          <a:lstStyle/>
          <a:p>
            <a:r>
              <a:rPr lang="ru-RU" altLang="ru-RU" sz="2500" b="1" smtClean="0"/>
              <a:t>Система определений методологии развития креативности и творчества</a:t>
            </a:r>
            <a:r>
              <a:rPr lang="ru-RU" altLang="ru-RU" sz="4000" smtClean="0"/>
              <a:t> </a:t>
            </a:r>
          </a:p>
        </p:txBody>
      </p:sp>
      <p:sp>
        <p:nvSpPr>
          <p:cNvPr id="78851" name="Объект 2"/>
          <p:cNvSpPr>
            <a:spLocks noGrp="1"/>
          </p:cNvSpPr>
          <p:nvPr>
            <p:ph idx="4294967295"/>
          </p:nvPr>
        </p:nvSpPr>
        <p:spPr>
          <a:xfrm>
            <a:off x="227013" y="1279525"/>
            <a:ext cx="8694737" cy="52324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b="1" smtClean="0"/>
              <a:t>     Виды креативной деятельности:</a:t>
            </a:r>
          </a:p>
          <a:p>
            <a:r>
              <a:rPr lang="ru-RU" altLang="ru-RU" sz="3200" b="1" smtClean="0"/>
              <a:t>злопорождающая</a:t>
            </a:r>
            <a:r>
              <a:rPr lang="ru-RU" altLang="ru-RU" sz="3200" smtClean="0"/>
              <a:t> </a:t>
            </a:r>
            <a:r>
              <a:rPr lang="ru-RU" altLang="ru-RU" sz="3200" b="1" smtClean="0"/>
              <a:t>деятельность </a:t>
            </a:r>
            <a:r>
              <a:rPr lang="ru-RU" altLang="ru-RU" sz="3200" smtClean="0"/>
              <a:t>– это деятельность по созданию новых способов, новых материальных и нематериальных объектов, направленных на причинение вреда, материального или морального ущерба людям ради достижения корыстных целей субъектов этой негативно ориентированной креативной деятельности.  </a:t>
            </a:r>
          </a:p>
          <a:p>
            <a:endParaRPr lang="ru-RU" altLang="ru-RU" sz="3200" smtClean="0"/>
          </a:p>
          <a:p>
            <a:pPr>
              <a:buFont typeface="Arial" panose="020B0604020202020204" pitchFamily="34" charset="0"/>
              <a:buNone/>
            </a:pPr>
            <a:r>
              <a:rPr lang="ru-RU" altLang="ru-RU" smtClean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7538" y="258763"/>
            <a:ext cx="7970837" cy="974725"/>
          </a:xfrm>
        </p:spPr>
        <p:txBody>
          <a:bodyPr>
            <a:normAutofit fontScale="90000"/>
          </a:bodyPr>
          <a:lstStyle/>
          <a:p>
            <a:r>
              <a:rPr lang="ru-RU" altLang="ru-RU" sz="2500" b="1" smtClean="0"/>
              <a:t>Главная педагогическая задача в процессе развития креативности обучающихся</a:t>
            </a:r>
            <a:r>
              <a:rPr lang="ru-RU" altLang="ru-RU" sz="4000" smtClean="0"/>
              <a:t> </a:t>
            </a:r>
          </a:p>
        </p:txBody>
      </p:sp>
      <p:sp>
        <p:nvSpPr>
          <p:cNvPr id="79875" name="Объект 2"/>
          <p:cNvSpPr>
            <a:spLocks noGrp="1"/>
          </p:cNvSpPr>
          <p:nvPr>
            <p:ph idx="4294967295"/>
          </p:nvPr>
        </p:nvSpPr>
        <p:spPr>
          <a:xfrm>
            <a:off x="227013" y="1279525"/>
            <a:ext cx="8694737" cy="52324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smtClean="0"/>
              <a:t>        Врожденная креативность любого ребенка, склонность детей к креативной деятельности требует от педагога сверхответственности в организации процесса развития их творческих способностей.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mtClean="0"/>
              <a:t>       Главной педагогической задачей в процессе развития креативности обучающихся является преобразование их креативности и креативной деятельности в полезную познавательную и творческую деятельность, актуализация их креативности в творчество, предотвращение неосознанного становления детей на путь злопорождения.</a:t>
            </a:r>
            <a:r>
              <a:rPr lang="ru-RU" altLang="ru-RU" sz="3200" smtClean="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23888" y="508000"/>
            <a:ext cx="8051800" cy="567848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altLang="ru-RU" sz="3600" b="1" smtClean="0"/>
              <a:t> Принципы развития</a:t>
            </a:r>
            <a:r>
              <a:rPr lang="ru-RU" altLang="ru-RU" sz="3600" smtClean="0"/>
              <a:t> </a:t>
            </a:r>
            <a:r>
              <a:rPr lang="ru-RU" altLang="ru-RU" sz="3600" b="1" smtClean="0"/>
              <a:t>креативности:</a:t>
            </a:r>
          </a:p>
          <a:p>
            <a:pPr marL="0" indent="0">
              <a:lnSpc>
                <a:spcPct val="110000"/>
              </a:lnSpc>
              <a:buFont typeface="Times New Roman" panose="02020603050405020304" pitchFamily="18" charset="0"/>
              <a:buChar char="●"/>
            </a:pPr>
            <a:r>
              <a:rPr lang="ru-RU" altLang="ru-RU" sz="3200" smtClean="0"/>
              <a:t>самостоятельного  поиска ситуаций нового вида и творческих задач посредством ассоциации мысленных моделей, созданных на основе личного опыта, с реальными ситуациями;</a:t>
            </a:r>
          </a:p>
          <a:p>
            <a:pPr marL="0" indent="0">
              <a:lnSpc>
                <a:spcPct val="110000"/>
              </a:lnSpc>
              <a:buFont typeface="Times New Roman" panose="02020603050405020304" pitchFamily="18" charset="0"/>
              <a:buChar char="●"/>
            </a:pPr>
            <a:r>
              <a:rPr lang="ru-RU" altLang="ru-RU" sz="3200" smtClean="0"/>
              <a:t>комбинирования известных и новых ситуаций и задач;</a:t>
            </a:r>
          </a:p>
          <a:p>
            <a:pPr marL="0" indent="0">
              <a:lnSpc>
                <a:spcPct val="110000"/>
              </a:lnSpc>
              <a:buFont typeface="Times New Roman" panose="02020603050405020304" pitchFamily="18" charset="0"/>
              <a:buNone/>
            </a:pPr>
            <a:endParaRPr lang="ru-RU" altLang="ru-RU" sz="3200" smtClean="0"/>
          </a:p>
        </p:txBody>
      </p:sp>
      <p:sp>
        <p:nvSpPr>
          <p:cNvPr id="80899" name="Номер слайда 3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E7C9CF9C-73C3-4E53-A52C-26313E46D725}" type="slidenum">
              <a:rPr lang="ru-RU" altLang="ru-RU" sz="1600" b="1">
                <a:solidFill>
                  <a:srgbClr val="FFFFFF"/>
                </a:solidFill>
                <a:latin typeface="Verdana" panose="020B060403050404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600" b="1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advTm="1425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95288" y="404813"/>
            <a:ext cx="8566150" cy="56578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altLang="ru-RU" sz="3600" b="1" smtClean="0"/>
              <a:t>Принципы развития</a:t>
            </a:r>
            <a:r>
              <a:rPr lang="ru-RU" altLang="ru-RU" sz="3600" smtClean="0"/>
              <a:t> </a:t>
            </a:r>
            <a:r>
              <a:rPr lang="ru-RU" altLang="ru-RU" sz="3600" b="1" smtClean="0"/>
              <a:t>креативности (продолжение):</a:t>
            </a:r>
          </a:p>
          <a:p>
            <a:pPr marL="0" indent="0">
              <a:lnSpc>
                <a:spcPct val="110000"/>
              </a:lnSpc>
              <a:buFont typeface="Times New Roman" panose="02020603050405020304" pitchFamily="18" charset="0"/>
              <a:buChar char="●"/>
            </a:pPr>
            <a:r>
              <a:rPr lang="ru-RU" altLang="ru-RU" sz="3200" smtClean="0"/>
              <a:t>синектического моделирования творческих решений;</a:t>
            </a:r>
          </a:p>
          <a:p>
            <a:pPr marL="0" indent="0">
              <a:lnSpc>
                <a:spcPct val="110000"/>
              </a:lnSpc>
              <a:buFont typeface="Times New Roman" panose="02020603050405020304" pitchFamily="18" charset="0"/>
              <a:buChar char="●"/>
            </a:pPr>
            <a:r>
              <a:rPr lang="ru-RU" altLang="ru-RU" sz="3200" smtClean="0"/>
              <a:t>синтеза логического и эмоционально-образного видов мыслительной деятельности;</a:t>
            </a:r>
          </a:p>
          <a:p>
            <a:pPr marL="0" indent="0">
              <a:lnSpc>
                <a:spcPct val="110000"/>
              </a:lnSpc>
              <a:buFont typeface="Times New Roman" panose="02020603050405020304" pitchFamily="18" charset="0"/>
              <a:buChar char="●"/>
            </a:pPr>
            <a:r>
              <a:rPr lang="ru-RU" altLang="ru-RU" sz="3200" smtClean="0"/>
              <a:t>управляемого включения механизмов взаимодействия осознанной и неосознанной информации.</a:t>
            </a:r>
          </a:p>
        </p:txBody>
      </p:sp>
      <p:sp>
        <p:nvSpPr>
          <p:cNvPr id="81923" name="Номер слайда 3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13B39E32-5015-4A34-8D1A-3D631BA4BD30}" type="slidenum">
              <a:rPr lang="ru-RU" altLang="ru-RU" sz="1600" b="1">
                <a:solidFill>
                  <a:srgbClr val="FFFFFF"/>
                </a:solidFill>
                <a:latin typeface="Verdana" panose="020B060403050404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600" b="1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advTm="1425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95288" y="404813"/>
            <a:ext cx="8602662" cy="61626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altLang="ru-RU" sz="3600" b="1" smtClean="0"/>
              <a:t>Проект и проектная деятельность:</a:t>
            </a:r>
          </a:p>
          <a:p>
            <a:pPr marL="0" indent="0">
              <a:lnSpc>
                <a:spcPct val="110000"/>
              </a:lnSpc>
              <a:buFont typeface="Times New Roman" panose="02020603050405020304" pitchFamily="18" charset="0"/>
              <a:buNone/>
            </a:pPr>
            <a:r>
              <a:rPr lang="ru-RU" altLang="ru-RU" smtClean="0"/>
              <a:t>Ж.П. Сартр:  посредством проекта человек преодолевает противоречие между потребностями и миром, отрицает внешне инертную материю, относится к определенному будущему объекту, который стремится вызвать к жизни то, что еще не было. </a:t>
            </a:r>
          </a:p>
          <a:p>
            <a:pPr marL="0" indent="0">
              <a:lnSpc>
                <a:spcPct val="110000"/>
              </a:lnSpc>
              <a:buFont typeface="Times New Roman" panose="02020603050405020304" pitchFamily="18" charset="0"/>
              <a:buNone/>
            </a:pPr>
            <a:r>
              <a:rPr lang="ru-RU" altLang="ru-RU" b="1" smtClean="0"/>
              <a:t>Проектная деятельность, проектирование</a:t>
            </a:r>
            <a:r>
              <a:rPr lang="ru-RU" altLang="ru-RU" smtClean="0"/>
              <a:t> – это деятельность, целью которой является  создание проекта, это деятельность по преодолению противоречия между потребностями человека и миром. </a:t>
            </a:r>
          </a:p>
          <a:p>
            <a:pPr marL="0" indent="0">
              <a:lnSpc>
                <a:spcPct val="110000"/>
              </a:lnSpc>
              <a:buFont typeface="Times New Roman" panose="02020603050405020304" pitchFamily="18" charset="0"/>
              <a:buNone/>
            </a:pPr>
            <a:endParaRPr lang="ru-RU" altLang="ru-RU" smtClean="0"/>
          </a:p>
          <a:p>
            <a:pPr marL="0" indent="0">
              <a:lnSpc>
                <a:spcPct val="110000"/>
              </a:lnSpc>
              <a:buFont typeface="Times New Roman" panose="02020603050405020304" pitchFamily="18" charset="0"/>
              <a:buNone/>
            </a:pPr>
            <a:endParaRPr lang="ru-RU" altLang="ru-RU" smtClean="0"/>
          </a:p>
        </p:txBody>
      </p:sp>
      <p:sp>
        <p:nvSpPr>
          <p:cNvPr id="86019" name="Номер слайда 3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960E8C12-4F83-4D9C-8E3E-7221B4508EBF}" type="slidenum">
              <a:rPr lang="ru-RU" altLang="ru-RU" sz="1600" b="1">
                <a:solidFill>
                  <a:srgbClr val="FFFFFF"/>
                </a:solidFill>
                <a:latin typeface="Verdana" panose="020B060403050404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600" b="1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advTm="14259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Дымчатое стекло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1489</Words>
  <Application>Microsoft Office PowerPoint</Application>
  <PresentationFormat>Экран (4:3)</PresentationFormat>
  <Paragraphs>157</Paragraphs>
  <Slides>41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Calibri</vt:lpstr>
      <vt:lpstr>Times New Roman</vt:lpstr>
      <vt:lpstr>Verdana</vt:lpstr>
      <vt:lpstr>Тема Office</vt:lpstr>
      <vt:lpstr>АС-технология комплексного развития творческих способностей детей и взрослых</vt:lpstr>
      <vt:lpstr>Система определений методологии развития креативности и творчества </vt:lpstr>
      <vt:lpstr>Система определений методологии развития креативности и творчества </vt:lpstr>
      <vt:lpstr>Система определений методологии развития креативности и творчества </vt:lpstr>
      <vt:lpstr>Система определений методологии развития креативности и творчества </vt:lpstr>
      <vt:lpstr>Главная педагогическая задача в процессе развития креативности обучающихся 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Научно-образовательный проект  «Детская академия изобретательства»</vt:lpstr>
      <vt:lpstr>Научно-образовательный проект  «Детская академия изобретательства»</vt:lpstr>
      <vt:lpstr>Общая характеристика</vt:lpstr>
      <vt:lpstr>Презентация PowerPoint</vt:lpstr>
      <vt:lpstr>Актуальность</vt:lpstr>
      <vt:lpstr>Инновационность и уникальность</vt:lpstr>
      <vt:lpstr>Инновационность и уникальность</vt:lpstr>
      <vt:lpstr>Инновационность и уникальность</vt:lpstr>
      <vt:lpstr>Инновационность и уникальность</vt:lpstr>
      <vt:lpstr>«ИГРЫ-ИГРУШКИ»  или как я изобрела «БОЛУН»</vt:lpstr>
      <vt:lpstr>Инновационность и уникальность</vt:lpstr>
      <vt:lpstr>Я СОЧИНЯЮ СВОЁ СТИХОТВОРЕНИЕ  </vt:lpstr>
      <vt:lpstr>Инновационность и уникальность</vt:lpstr>
      <vt:lpstr>Я - ИЛЛЮСТРАТОР</vt:lpstr>
      <vt:lpstr>Инновационность и уникальность</vt:lpstr>
      <vt:lpstr>МОи АССОЦИАЦИи</vt:lpstr>
      <vt:lpstr>Инновационность и уникальность</vt:lpstr>
      <vt:lpstr>Я - ИЗОБРЕТАТЕЛЬ</vt:lpstr>
      <vt:lpstr>ДУЙ И ИГРАЙ,  СКУКИ НЕ ЗНАЙ С «БОЛУНОМ» </vt:lpstr>
      <vt:lpstr>Обеспечение патентоспособности</vt:lpstr>
      <vt:lpstr>Обеспечение патентоспособности</vt:lpstr>
      <vt:lpstr>Достижимость результатов</vt:lpstr>
      <vt:lpstr>Достижимость результатов</vt:lpstr>
      <vt:lpstr>Вручение патентов детской академии изобретательства</vt:lpstr>
      <vt:lpstr>Презентация PowerPoint</vt:lpstr>
      <vt:lpstr>Семейное изобретательство</vt:lpstr>
      <vt:lpstr>Сотворчество детей, педагогов и родителей</vt:lpstr>
      <vt:lpstr>Один из продуктов сотворчества</vt:lpstr>
      <vt:lpstr>Потенциальное партнёрство</vt:lpstr>
      <vt:lpstr>Компетентность команды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2019-08-27T20:11:09Z</dcterms:created>
  <dcterms:modified xsi:type="dcterms:W3CDTF">2019-08-27T20:11:32Z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